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7"/>
  </p:notesMasterIdLst>
  <p:sldIdLst>
    <p:sldId id="270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88" r:id="rId20"/>
    <p:sldId id="289" r:id="rId21"/>
    <p:sldId id="290" r:id="rId22"/>
    <p:sldId id="291" r:id="rId23"/>
    <p:sldId id="292" r:id="rId24"/>
    <p:sldId id="293" r:id="rId25"/>
    <p:sldId id="294" r:id="rId26"/>
    <p:sldId id="295" r:id="rId27"/>
    <p:sldId id="296" r:id="rId28"/>
    <p:sldId id="297" r:id="rId29"/>
    <p:sldId id="298" r:id="rId30"/>
    <p:sldId id="299" r:id="rId31"/>
    <p:sldId id="300" r:id="rId32"/>
    <p:sldId id="301" r:id="rId33"/>
    <p:sldId id="302" r:id="rId34"/>
    <p:sldId id="303" r:id="rId35"/>
    <p:sldId id="304" r:id="rId36"/>
  </p:sldIdLst>
  <p:sldSz cx="12192000" cy="6858000"/>
  <p:notesSz cx="6858000" cy="9144000"/>
  <p:defaultTextStyle>
    <a:defPPr>
      <a:defRPr lang="en-B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8" autoAdjust="0"/>
    <p:restoredTop sz="94660"/>
  </p:normalViewPr>
  <p:slideViewPr>
    <p:cSldViewPr snapToGrid="0">
      <p:cViewPr varScale="1">
        <p:scale>
          <a:sx n="91" d="100"/>
          <a:sy n="91" d="100"/>
        </p:scale>
        <p:origin x="208" y="6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773ADE-6470-4758-A170-3B875B822093}" type="doc">
      <dgm:prSet loTypeId="urn:microsoft.com/office/officeart/2018/5/layout/IconCircle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09A129B-6552-47D1-A88E-EC2E41515581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b="1"/>
            <a:t>Brand equity</a:t>
          </a:r>
          <a:endParaRPr lang="en-US"/>
        </a:p>
      </dgm:t>
    </dgm:pt>
    <dgm:pt modelId="{876A6A99-DAEE-4238-8799-050F355F7B8F}" type="parTrans" cxnId="{BBC66956-6B0E-4291-A196-1905DB2F85E8}">
      <dgm:prSet/>
      <dgm:spPr/>
      <dgm:t>
        <a:bodyPr/>
        <a:lstStyle/>
        <a:p>
          <a:endParaRPr lang="en-US"/>
        </a:p>
      </dgm:t>
    </dgm:pt>
    <dgm:pt modelId="{2102AF43-99AB-4991-A2A3-AE0A82ABBB44}" type="sibTrans" cxnId="{BBC66956-6B0E-4291-A196-1905DB2F85E8}">
      <dgm:prSet/>
      <dgm:spPr/>
      <dgm:t>
        <a:bodyPr/>
        <a:lstStyle/>
        <a:p>
          <a:endParaRPr lang="en-US"/>
        </a:p>
      </dgm:t>
    </dgm:pt>
    <dgm:pt modelId="{4455FE8C-F37C-4661-A816-CA2153814C5A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The differential effect that knowing the brand name has on customer response to the product or its marketing.</a:t>
          </a:r>
        </a:p>
      </dgm:t>
    </dgm:pt>
    <dgm:pt modelId="{8AFA1E5A-DC58-4830-8F21-B9206F40248A}" type="parTrans" cxnId="{3D2BA041-7001-4B2B-A1B7-3E9909A4D40C}">
      <dgm:prSet/>
      <dgm:spPr/>
      <dgm:t>
        <a:bodyPr/>
        <a:lstStyle/>
        <a:p>
          <a:endParaRPr lang="en-US"/>
        </a:p>
      </dgm:t>
    </dgm:pt>
    <dgm:pt modelId="{1D19D0CA-42A7-447D-B451-C7F4BDCF7EC7}" type="sibTrans" cxnId="{3D2BA041-7001-4B2B-A1B7-3E9909A4D40C}">
      <dgm:prSet/>
      <dgm:spPr/>
      <dgm:t>
        <a:bodyPr/>
        <a:lstStyle/>
        <a:p>
          <a:endParaRPr lang="en-US"/>
        </a:p>
      </dgm:t>
    </dgm:pt>
    <dgm:pt modelId="{45694ED6-23B0-4D06-A7F9-E40F91F1CA4D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It is the positive differential effect that knowing the brand name has on customer response to the product or service</a:t>
          </a:r>
        </a:p>
      </dgm:t>
    </dgm:pt>
    <dgm:pt modelId="{698D08A7-693B-493D-A4B8-2FBB723355F7}" type="parTrans" cxnId="{209583BE-3162-488C-88B4-BD671A41331B}">
      <dgm:prSet/>
      <dgm:spPr/>
      <dgm:t>
        <a:bodyPr/>
        <a:lstStyle/>
        <a:p>
          <a:endParaRPr lang="en-US"/>
        </a:p>
      </dgm:t>
    </dgm:pt>
    <dgm:pt modelId="{E97C44A5-4048-459B-AC9C-3EE19AC28DE6}" type="sibTrans" cxnId="{209583BE-3162-488C-88B4-BD671A41331B}">
      <dgm:prSet/>
      <dgm:spPr/>
      <dgm:t>
        <a:bodyPr/>
        <a:lstStyle/>
        <a:p>
          <a:endParaRPr lang="en-US"/>
        </a:p>
      </dgm:t>
    </dgm:pt>
    <dgm:pt modelId="{742684FA-DD14-43BE-B835-D63500D53DDB}" type="pres">
      <dgm:prSet presAssocID="{B2773ADE-6470-4758-A170-3B875B822093}" presName="root" presStyleCnt="0">
        <dgm:presLayoutVars>
          <dgm:dir/>
          <dgm:resizeHandles val="exact"/>
        </dgm:presLayoutVars>
      </dgm:prSet>
      <dgm:spPr/>
    </dgm:pt>
    <dgm:pt modelId="{34F56D6E-6E20-4725-8BA7-A0F15BEA9C19}" type="pres">
      <dgm:prSet presAssocID="{809A129B-6552-47D1-A88E-EC2E41515581}" presName="compNode" presStyleCnt="0"/>
      <dgm:spPr/>
    </dgm:pt>
    <dgm:pt modelId="{11305373-3E36-43DA-82C0-155BD6218BA7}" type="pres">
      <dgm:prSet presAssocID="{809A129B-6552-47D1-A88E-EC2E41515581}" presName="iconBgRect" presStyleLbl="bgShp" presStyleIdx="0" presStyleCnt="3"/>
      <dgm:spPr/>
    </dgm:pt>
    <dgm:pt modelId="{C252C5F8-2F80-4E1D-8D38-7B62A789F4DC}" type="pres">
      <dgm:prSet presAssocID="{809A129B-6552-47D1-A88E-EC2E41515581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Upward trend"/>
        </a:ext>
      </dgm:extLst>
    </dgm:pt>
    <dgm:pt modelId="{7FA4A6E5-8AAA-44A9-B267-E16762EC4D14}" type="pres">
      <dgm:prSet presAssocID="{809A129B-6552-47D1-A88E-EC2E41515581}" presName="spaceRect" presStyleCnt="0"/>
      <dgm:spPr/>
    </dgm:pt>
    <dgm:pt modelId="{FF94FA59-45E7-47D1-A85E-E6B229453749}" type="pres">
      <dgm:prSet presAssocID="{809A129B-6552-47D1-A88E-EC2E41515581}" presName="textRect" presStyleLbl="revTx" presStyleIdx="0" presStyleCnt="3">
        <dgm:presLayoutVars>
          <dgm:chMax val="1"/>
          <dgm:chPref val="1"/>
        </dgm:presLayoutVars>
      </dgm:prSet>
      <dgm:spPr/>
    </dgm:pt>
    <dgm:pt modelId="{536A4E5C-6333-4466-AADA-1BF77529E00C}" type="pres">
      <dgm:prSet presAssocID="{2102AF43-99AB-4991-A2A3-AE0A82ABBB44}" presName="sibTrans" presStyleCnt="0"/>
      <dgm:spPr/>
    </dgm:pt>
    <dgm:pt modelId="{497E2985-7EB9-4BF6-8456-C03B146773FC}" type="pres">
      <dgm:prSet presAssocID="{4455FE8C-F37C-4661-A816-CA2153814C5A}" presName="compNode" presStyleCnt="0"/>
      <dgm:spPr/>
    </dgm:pt>
    <dgm:pt modelId="{CA4B7E4B-81A6-4042-B3B5-12DB51F43204}" type="pres">
      <dgm:prSet presAssocID="{4455FE8C-F37C-4661-A816-CA2153814C5A}" presName="iconBgRect" presStyleLbl="bgShp" presStyleIdx="1" presStyleCnt="3"/>
      <dgm:spPr/>
    </dgm:pt>
    <dgm:pt modelId="{4983AA63-4274-4F0F-ADE5-CB2CDF44A24B}" type="pres">
      <dgm:prSet presAssocID="{4455FE8C-F37C-4661-A816-CA2153814C5A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Advertising"/>
        </a:ext>
      </dgm:extLst>
    </dgm:pt>
    <dgm:pt modelId="{852DF1D5-C8D2-42D8-8EC3-E21E35ED1891}" type="pres">
      <dgm:prSet presAssocID="{4455FE8C-F37C-4661-A816-CA2153814C5A}" presName="spaceRect" presStyleCnt="0"/>
      <dgm:spPr/>
    </dgm:pt>
    <dgm:pt modelId="{74C514B2-E264-40BA-8243-BCF7FDDE8300}" type="pres">
      <dgm:prSet presAssocID="{4455FE8C-F37C-4661-A816-CA2153814C5A}" presName="textRect" presStyleLbl="revTx" presStyleIdx="1" presStyleCnt="3">
        <dgm:presLayoutVars>
          <dgm:chMax val="1"/>
          <dgm:chPref val="1"/>
        </dgm:presLayoutVars>
      </dgm:prSet>
      <dgm:spPr/>
    </dgm:pt>
    <dgm:pt modelId="{6DB2B3DF-843D-4893-96D8-46F4F823DAD1}" type="pres">
      <dgm:prSet presAssocID="{1D19D0CA-42A7-447D-B451-C7F4BDCF7EC7}" presName="sibTrans" presStyleCnt="0"/>
      <dgm:spPr/>
    </dgm:pt>
    <dgm:pt modelId="{DF12E67A-D945-4BB3-88CC-5917552AED09}" type="pres">
      <dgm:prSet presAssocID="{45694ED6-23B0-4D06-A7F9-E40F91F1CA4D}" presName="compNode" presStyleCnt="0"/>
      <dgm:spPr/>
    </dgm:pt>
    <dgm:pt modelId="{062A0C6F-BE77-461A-B30C-54DE5DFA1875}" type="pres">
      <dgm:prSet presAssocID="{45694ED6-23B0-4D06-A7F9-E40F91F1CA4D}" presName="iconBgRect" presStyleLbl="bgShp" presStyleIdx="2" presStyleCnt="3"/>
      <dgm:spPr/>
    </dgm:pt>
    <dgm:pt modelId="{72F3CC6E-35FC-45E6-B2CE-4B727D324395}" type="pres">
      <dgm:prSet presAssocID="{45694ED6-23B0-4D06-A7F9-E40F91F1CA4D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oustache Face with Solid Fill"/>
        </a:ext>
      </dgm:extLst>
    </dgm:pt>
    <dgm:pt modelId="{B2DED727-7930-4B7B-B9C0-28702CD0C7C9}" type="pres">
      <dgm:prSet presAssocID="{45694ED6-23B0-4D06-A7F9-E40F91F1CA4D}" presName="spaceRect" presStyleCnt="0"/>
      <dgm:spPr/>
    </dgm:pt>
    <dgm:pt modelId="{8E7B95DB-E618-4A06-AE7A-34C1A0EA460E}" type="pres">
      <dgm:prSet presAssocID="{45694ED6-23B0-4D06-A7F9-E40F91F1CA4D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92F3630B-F774-40F5-8D39-89A1FC725300}" type="presOf" srcId="{4455FE8C-F37C-4661-A816-CA2153814C5A}" destId="{74C514B2-E264-40BA-8243-BCF7FDDE8300}" srcOrd="0" destOrd="0" presId="urn:microsoft.com/office/officeart/2018/5/layout/IconCircleLabelList"/>
    <dgm:cxn modelId="{3D2BA041-7001-4B2B-A1B7-3E9909A4D40C}" srcId="{B2773ADE-6470-4758-A170-3B875B822093}" destId="{4455FE8C-F37C-4661-A816-CA2153814C5A}" srcOrd="1" destOrd="0" parTransId="{8AFA1E5A-DC58-4830-8F21-B9206F40248A}" sibTransId="{1D19D0CA-42A7-447D-B451-C7F4BDCF7EC7}"/>
    <dgm:cxn modelId="{BBC66956-6B0E-4291-A196-1905DB2F85E8}" srcId="{B2773ADE-6470-4758-A170-3B875B822093}" destId="{809A129B-6552-47D1-A88E-EC2E41515581}" srcOrd="0" destOrd="0" parTransId="{876A6A99-DAEE-4238-8799-050F355F7B8F}" sibTransId="{2102AF43-99AB-4991-A2A3-AE0A82ABBB44}"/>
    <dgm:cxn modelId="{52BEDC58-C54F-46C8-9252-EEC5402D1668}" type="presOf" srcId="{45694ED6-23B0-4D06-A7F9-E40F91F1CA4D}" destId="{8E7B95DB-E618-4A06-AE7A-34C1A0EA460E}" srcOrd="0" destOrd="0" presId="urn:microsoft.com/office/officeart/2018/5/layout/IconCircleLabelList"/>
    <dgm:cxn modelId="{233C5F7F-594E-4C88-A39C-DC954FF70821}" type="presOf" srcId="{809A129B-6552-47D1-A88E-EC2E41515581}" destId="{FF94FA59-45E7-47D1-A85E-E6B229453749}" srcOrd="0" destOrd="0" presId="urn:microsoft.com/office/officeart/2018/5/layout/IconCircleLabelList"/>
    <dgm:cxn modelId="{1C538A84-069E-43D7-B93C-6D366A77CD9B}" type="presOf" srcId="{B2773ADE-6470-4758-A170-3B875B822093}" destId="{742684FA-DD14-43BE-B835-D63500D53DDB}" srcOrd="0" destOrd="0" presId="urn:microsoft.com/office/officeart/2018/5/layout/IconCircleLabelList"/>
    <dgm:cxn modelId="{209583BE-3162-488C-88B4-BD671A41331B}" srcId="{B2773ADE-6470-4758-A170-3B875B822093}" destId="{45694ED6-23B0-4D06-A7F9-E40F91F1CA4D}" srcOrd="2" destOrd="0" parTransId="{698D08A7-693B-493D-A4B8-2FBB723355F7}" sibTransId="{E97C44A5-4048-459B-AC9C-3EE19AC28DE6}"/>
    <dgm:cxn modelId="{52111A60-3A20-42A8-81B8-F7A91951FC61}" type="presParOf" srcId="{742684FA-DD14-43BE-B835-D63500D53DDB}" destId="{34F56D6E-6E20-4725-8BA7-A0F15BEA9C19}" srcOrd="0" destOrd="0" presId="urn:microsoft.com/office/officeart/2018/5/layout/IconCircleLabelList"/>
    <dgm:cxn modelId="{014FCFBD-4ECA-49A0-90D9-A9BE795E1D24}" type="presParOf" srcId="{34F56D6E-6E20-4725-8BA7-A0F15BEA9C19}" destId="{11305373-3E36-43DA-82C0-155BD6218BA7}" srcOrd="0" destOrd="0" presId="urn:microsoft.com/office/officeart/2018/5/layout/IconCircleLabelList"/>
    <dgm:cxn modelId="{771A12B4-D03C-4ED3-BAAA-3408D29FABCA}" type="presParOf" srcId="{34F56D6E-6E20-4725-8BA7-A0F15BEA9C19}" destId="{C252C5F8-2F80-4E1D-8D38-7B62A789F4DC}" srcOrd="1" destOrd="0" presId="urn:microsoft.com/office/officeart/2018/5/layout/IconCircleLabelList"/>
    <dgm:cxn modelId="{CC95BAA1-D7AE-42B5-97EA-51B8E2437451}" type="presParOf" srcId="{34F56D6E-6E20-4725-8BA7-A0F15BEA9C19}" destId="{7FA4A6E5-8AAA-44A9-B267-E16762EC4D14}" srcOrd="2" destOrd="0" presId="urn:microsoft.com/office/officeart/2018/5/layout/IconCircleLabelList"/>
    <dgm:cxn modelId="{9F608792-000A-4438-8FF4-713185AA585D}" type="presParOf" srcId="{34F56D6E-6E20-4725-8BA7-A0F15BEA9C19}" destId="{FF94FA59-45E7-47D1-A85E-E6B229453749}" srcOrd="3" destOrd="0" presId="urn:microsoft.com/office/officeart/2018/5/layout/IconCircleLabelList"/>
    <dgm:cxn modelId="{DC78FF34-ACAB-4ABB-939A-16D635928718}" type="presParOf" srcId="{742684FA-DD14-43BE-B835-D63500D53DDB}" destId="{536A4E5C-6333-4466-AADA-1BF77529E00C}" srcOrd="1" destOrd="0" presId="urn:microsoft.com/office/officeart/2018/5/layout/IconCircleLabelList"/>
    <dgm:cxn modelId="{F2281A86-7AE6-46ED-B47F-250AD45BE1BE}" type="presParOf" srcId="{742684FA-DD14-43BE-B835-D63500D53DDB}" destId="{497E2985-7EB9-4BF6-8456-C03B146773FC}" srcOrd="2" destOrd="0" presId="urn:microsoft.com/office/officeart/2018/5/layout/IconCircleLabelList"/>
    <dgm:cxn modelId="{96F40E95-923D-4FC1-A1BB-3073753D5CAA}" type="presParOf" srcId="{497E2985-7EB9-4BF6-8456-C03B146773FC}" destId="{CA4B7E4B-81A6-4042-B3B5-12DB51F43204}" srcOrd="0" destOrd="0" presId="urn:microsoft.com/office/officeart/2018/5/layout/IconCircleLabelList"/>
    <dgm:cxn modelId="{6874F59B-6E3B-4A26-8594-10EA50C877A7}" type="presParOf" srcId="{497E2985-7EB9-4BF6-8456-C03B146773FC}" destId="{4983AA63-4274-4F0F-ADE5-CB2CDF44A24B}" srcOrd="1" destOrd="0" presId="urn:microsoft.com/office/officeart/2018/5/layout/IconCircleLabelList"/>
    <dgm:cxn modelId="{E79FD6BD-8DC4-45E2-9493-13FDF83D7240}" type="presParOf" srcId="{497E2985-7EB9-4BF6-8456-C03B146773FC}" destId="{852DF1D5-C8D2-42D8-8EC3-E21E35ED1891}" srcOrd="2" destOrd="0" presId="urn:microsoft.com/office/officeart/2018/5/layout/IconCircleLabelList"/>
    <dgm:cxn modelId="{93D529AB-FBDA-4C35-95A6-6437AB2799C4}" type="presParOf" srcId="{497E2985-7EB9-4BF6-8456-C03B146773FC}" destId="{74C514B2-E264-40BA-8243-BCF7FDDE8300}" srcOrd="3" destOrd="0" presId="urn:microsoft.com/office/officeart/2018/5/layout/IconCircleLabelList"/>
    <dgm:cxn modelId="{D9E4F853-70D6-4822-BE49-934C628549D7}" type="presParOf" srcId="{742684FA-DD14-43BE-B835-D63500D53DDB}" destId="{6DB2B3DF-843D-4893-96D8-46F4F823DAD1}" srcOrd="3" destOrd="0" presId="urn:microsoft.com/office/officeart/2018/5/layout/IconCircleLabelList"/>
    <dgm:cxn modelId="{0111967E-8E63-4746-B023-6BFE1280C04C}" type="presParOf" srcId="{742684FA-DD14-43BE-B835-D63500D53DDB}" destId="{DF12E67A-D945-4BB3-88CC-5917552AED09}" srcOrd="4" destOrd="0" presId="urn:microsoft.com/office/officeart/2018/5/layout/IconCircleLabelList"/>
    <dgm:cxn modelId="{D8444E07-E163-4755-B879-3C16A74770F6}" type="presParOf" srcId="{DF12E67A-D945-4BB3-88CC-5917552AED09}" destId="{062A0C6F-BE77-461A-B30C-54DE5DFA1875}" srcOrd="0" destOrd="0" presId="urn:microsoft.com/office/officeart/2018/5/layout/IconCircleLabelList"/>
    <dgm:cxn modelId="{361BF522-0CC9-4323-AAAF-6340931AF901}" type="presParOf" srcId="{DF12E67A-D945-4BB3-88CC-5917552AED09}" destId="{72F3CC6E-35FC-45E6-B2CE-4B727D324395}" srcOrd="1" destOrd="0" presId="urn:microsoft.com/office/officeart/2018/5/layout/IconCircleLabelList"/>
    <dgm:cxn modelId="{2506297F-62B3-4615-B8B2-B6EC6D3699FE}" type="presParOf" srcId="{DF12E67A-D945-4BB3-88CC-5917552AED09}" destId="{B2DED727-7930-4B7B-B9C0-28702CD0C7C9}" srcOrd="2" destOrd="0" presId="urn:microsoft.com/office/officeart/2018/5/layout/IconCircleLabelList"/>
    <dgm:cxn modelId="{4AE6C753-9FE2-402E-97AC-E2641CEBF753}" type="presParOf" srcId="{DF12E67A-D945-4BB3-88CC-5917552AED09}" destId="{8E7B95DB-E618-4A06-AE7A-34C1A0EA460E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36694E8-15C8-47F5-BA9B-09FB17FA684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52F5DD51-9012-4B98-AB79-19C91A7E743D}">
      <dgm:prSet/>
      <dgm:spPr/>
      <dgm:t>
        <a:bodyPr/>
        <a:lstStyle/>
        <a:p>
          <a:r>
            <a:rPr lang="en-US" b="1"/>
            <a:t>Brand equity</a:t>
          </a:r>
          <a:endParaRPr lang="en-US"/>
        </a:p>
      </dgm:t>
    </dgm:pt>
    <dgm:pt modelId="{CAFDF114-FBB1-4A38-819F-6187DE617904}" type="parTrans" cxnId="{23533F56-6C85-4FED-9BAD-57B77E7D7CE0}">
      <dgm:prSet/>
      <dgm:spPr/>
      <dgm:t>
        <a:bodyPr/>
        <a:lstStyle/>
        <a:p>
          <a:endParaRPr lang="en-US"/>
        </a:p>
      </dgm:t>
    </dgm:pt>
    <dgm:pt modelId="{1BA32FC7-335B-4D3E-9EAC-69B3E96A6D44}" type="sibTrans" cxnId="{23533F56-6C85-4FED-9BAD-57B77E7D7CE0}">
      <dgm:prSet/>
      <dgm:spPr/>
      <dgm:t>
        <a:bodyPr/>
        <a:lstStyle/>
        <a:p>
          <a:endParaRPr lang="en-US"/>
        </a:p>
      </dgm:t>
    </dgm:pt>
    <dgm:pt modelId="{E92A225B-B229-49A2-A74C-3F0922DDDA88}">
      <dgm:prSet/>
      <dgm:spPr/>
      <dgm:t>
        <a:bodyPr/>
        <a:lstStyle/>
        <a:p>
          <a:r>
            <a:rPr lang="en-US"/>
            <a:t>Brands with strong equity have many competitive advantages:</a:t>
          </a:r>
        </a:p>
      </dgm:t>
    </dgm:pt>
    <dgm:pt modelId="{5E937674-E81F-4DD5-A037-64A5DC51CC64}" type="parTrans" cxnId="{D0515DF0-9964-423C-9A0A-BC0068F18E12}">
      <dgm:prSet/>
      <dgm:spPr/>
      <dgm:t>
        <a:bodyPr/>
        <a:lstStyle/>
        <a:p>
          <a:endParaRPr lang="en-US"/>
        </a:p>
      </dgm:t>
    </dgm:pt>
    <dgm:pt modelId="{62BE5866-7B53-43D3-A456-56250F0348A7}" type="sibTrans" cxnId="{D0515DF0-9964-423C-9A0A-BC0068F18E12}">
      <dgm:prSet/>
      <dgm:spPr/>
      <dgm:t>
        <a:bodyPr/>
        <a:lstStyle/>
        <a:p>
          <a:endParaRPr lang="en-US"/>
        </a:p>
      </dgm:t>
    </dgm:pt>
    <dgm:pt modelId="{DC48D277-AE6B-4EFA-869E-4D2D372CE1CA}">
      <dgm:prSet/>
      <dgm:spPr/>
      <dgm:t>
        <a:bodyPr/>
        <a:lstStyle/>
        <a:p>
          <a:r>
            <a:rPr lang="en-US"/>
            <a:t>High consumer awareness </a:t>
          </a:r>
        </a:p>
      </dgm:t>
    </dgm:pt>
    <dgm:pt modelId="{DC213566-61D7-4D8B-95FB-A808C155D287}" type="parTrans" cxnId="{CF38E631-A6FD-4735-88A6-40FF38438743}">
      <dgm:prSet/>
      <dgm:spPr/>
      <dgm:t>
        <a:bodyPr/>
        <a:lstStyle/>
        <a:p>
          <a:endParaRPr lang="en-US"/>
        </a:p>
      </dgm:t>
    </dgm:pt>
    <dgm:pt modelId="{C4DCBF6A-5033-482C-ABE5-CAF93352340F}" type="sibTrans" cxnId="{CF38E631-A6FD-4735-88A6-40FF38438743}">
      <dgm:prSet/>
      <dgm:spPr/>
      <dgm:t>
        <a:bodyPr/>
        <a:lstStyle/>
        <a:p>
          <a:endParaRPr lang="en-US"/>
        </a:p>
      </dgm:t>
    </dgm:pt>
    <dgm:pt modelId="{158AAEC5-AF57-414A-A3A1-1B44035E13F5}">
      <dgm:prSet/>
      <dgm:spPr/>
      <dgm:t>
        <a:bodyPr/>
        <a:lstStyle/>
        <a:p>
          <a:r>
            <a:rPr lang="en-US"/>
            <a:t>Strong brand loyalty</a:t>
          </a:r>
        </a:p>
      </dgm:t>
    </dgm:pt>
    <dgm:pt modelId="{09A570B7-DC7C-47CD-ADE8-638D94D98B34}" type="parTrans" cxnId="{64A9138C-9462-41D8-A8FA-8AA06642A13E}">
      <dgm:prSet/>
      <dgm:spPr/>
      <dgm:t>
        <a:bodyPr/>
        <a:lstStyle/>
        <a:p>
          <a:endParaRPr lang="en-US"/>
        </a:p>
      </dgm:t>
    </dgm:pt>
    <dgm:pt modelId="{6DBD0D7A-CAB1-4B83-92C9-63B34F4BC04D}" type="sibTrans" cxnId="{64A9138C-9462-41D8-A8FA-8AA06642A13E}">
      <dgm:prSet/>
      <dgm:spPr/>
      <dgm:t>
        <a:bodyPr/>
        <a:lstStyle/>
        <a:p>
          <a:endParaRPr lang="en-US"/>
        </a:p>
      </dgm:t>
    </dgm:pt>
    <dgm:pt modelId="{636782A1-469E-40DE-ACA0-B57B37E733ED}">
      <dgm:prSet/>
      <dgm:spPr/>
      <dgm:t>
        <a:bodyPr/>
        <a:lstStyle/>
        <a:p>
          <a:r>
            <a:rPr lang="en-US"/>
            <a:t>Helps when introducing new products</a:t>
          </a:r>
        </a:p>
      </dgm:t>
    </dgm:pt>
    <dgm:pt modelId="{98E5ED54-1200-496B-9C14-E2D50D19EB61}" type="parTrans" cxnId="{2A6934E7-EEF2-4924-BB5B-F5328B307D55}">
      <dgm:prSet/>
      <dgm:spPr/>
      <dgm:t>
        <a:bodyPr/>
        <a:lstStyle/>
        <a:p>
          <a:endParaRPr lang="en-US"/>
        </a:p>
      </dgm:t>
    </dgm:pt>
    <dgm:pt modelId="{912DBC0E-5196-4565-95F2-C1F10C08EE1A}" type="sibTrans" cxnId="{2A6934E7-EEF2-4924-BB5B-F5328B307D55}">
      <dgm:prSet/>
      <dgm:spPr/>
      <dgm:t>
        <a:bodyPr/>
        <a:lstStyle/>
        <a:p>
          <a:endParaRPr lang="en-US"/>
        </a:p>
      </dgm:t>
    </dgm:pt>
    <dgm:pt modelId="{F140FE2B-E7B0-4525-B0DA-A735AD334A26}">
      <dgm:prSet/>
      <dgm:spPr/>
      <dgm:t>
        <a:bodyPr/>
        <a:lstStyle/>
        <a:p>
          <a:r>
            <a:rPr lang="en-US"/>
            <a:t>Less susceptible to price competition</a:t>
          </a:r>
        </a:p>
      </dgm:t>
    </dgm:pt>
    <dgm:pt modelId="{C5250C06-32FA-45D4-80D7-608C211B1D85}" type="parTrans" cxnId="{86E223D5-53EA-47F2-A02D-3F8F9776FC41}">
      <dgm:prSet/>
      <dgm:spPr/>
      <dgm:t>
        <a:bodyPr/>
        <a:lstStyle/>
        <a:p>
          <a:endParaRPr lang="en-US"/>
        </a:p>
      </dgm:t>
    </dgm:pt>
    <dgm:pt modelId="{235B79F2-3679-4105-A693-6A7865E2C9DE}" type="sibTrans" cxnId="{86E223D5-53EA-47F2-A02D-3F8F9776FC41}">
      <dgm:prSet/>
      <dgm:spPr/>
      <dgm:t>
        <a:bodyPr/>
        <a:lstStyle/>
        <a:p>
          <a:endParaRPr lang="en-US"/>
        </a:p>
      </dgm:t>
    </dgm:pt>
    <dgm:pt modelId="{FFF5CAD0-F4C6-494A-82F0-AAB251486F57}">
      <dgm:prSet/>
      <dgm:spPr/>
      <dgm:t>
        <a:bodyPr/>
        <a:lstStyle/>
        <a:p>
          <a:r>
            <a:rPr lang="en-US"/>
            <a:t>Example - iPhone</a:t>
          </a:r>
        </a:p>
      </dgm:t>
    </dgm:pt>
    <dgm:pt modelId="{373E7DB7-2FDC-4F4F-90D0-681D477FD582}" type="parTrans" cxnId="{CE282891-B7D4-49E2-97C4-357B75FF67CF}">
      <dgm:prSet/>
      <dgm:spPr/>
      <dgm:t>
        <a:bodyPr/>
        <a:lstStyle/>
        <a:p>
          <a:endParaRPr lang="en-US"/>
        </a:p>
      </dgm:t>
    </dgm:pt>
    <dgm:pt modelId="{8F635B6C-D2DD-448A-83E8-76820D7D24ED}" type="sibTrans" cxnId="{CE282891-B7D4-49E2-97C4-357B75FF67CF}">
      <dgm:prSet/>
      <dgm:spPr/>
      <dgm:t>
        <a:bodyPr/>
        <a:lstStyle/>
        <a:p>
          <a:endParaRPr lang="en-US"/>
        </a:p>
      </dgm:t>
    </dgm:pt>
    <dgm:pt modelId="{B8DFD115-CF49-6C4A-B6E1-52278767FFC9}" type="pres">
      <dgm:prSet presAssocID="{036694E8-15C8-47F5-BA9B-09FB17FA6848}" presName="linear" presStyleCnt="0">
        <dgm:presLayoutVars>
          <dgm:animLvl val="lvl"/>
          <dgm:resizeHandles val="exact"/>
        </dgm:presLayoutVars>
      </dgm:prSet>
      <dgm:spPr/>
    </dgm:pt>
    <dgm:pt modelId="{F522CFAA-7E7A-C24C-978E-D67BFA8A0024}" type="pres">
      <dgm:prSet presAssocID="{52F5DD51-9012-4B98-AB79-19C91A7E743D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77D4A0F6-2306-664E-B5B2-0AB6469A3AB1}" type="pres">
      <dgm:prSet presAssocID="{1BA32FC7-335B-4D3E-9EAC-69B3E96A6D44}" presName="spacer" presStyleCnt="0"/>
      <dgm:spPr/>
    </dgm:pt>
    <dgm:pt modelId="{1C89994D-0540-3C4C-B55D-3F98E5B3E0AB}" type="pres">
      <dgm:prSet presAssocID="{E92A225B-B229-49A2-A74C-3F0922DDDA88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70A1DAC6-E1E9-684D-974F-2C9173750AC6}" type="pres">
      <dgm:prSet presAssocID="{E92A225B-B229-49A2-A74C-3F0922DDDA88}" presName="childText" presStyleLbl="revTx" presStyleIdx="0" presStyleCnt="1">
        <dgm:presLayoutVars>
          <dgm:bulletEnabled val="1"/>
        </dgm:presLayoutVars>
      </dgm:prSet>
      <dgm:spPr/>
    </dgm:pt>
    <dgm:pt modelId="{9E85824A-BD58-CD44-AC9A-ACB5391FB20C}" type="pres">
      <dgm:prSet presAssocID="{FFF5CAD0-F4C6-494A-82F0-AAB251486F57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AA46890F-9F1C-6846-A796-9B4EFB9C676A}" type="presOf" srcId="{DC48D277-AE6B-4EFA-869E-4D2D372CE1CA}" destId="{70A1DAC6-E1E9-684D-974F-2C9173750AC6}" srcOrd="0" destOrd="0" presId="urn:microsoft.com/office/officeart/2005/8/layout/vList2"/>
    <dgm:cxn modelId="{83FC6316-FFC3-404D-A6DB-7D34741B2531}" type="presOf" srcId="{FFF5CAD0-F4C6-494A-82F0-AAB251486F57}" destId="{9E85824A-BD58-CD44-AC9A-ACB5391FB20C}" srcOrd="0" destOrd="0" presId="urn:microsoft.com/office/officeart/2005/8/layout/vList2"/>
    <dgm:cxn modelId="{2D06EF1F-54C8-8B43-B4D9-DF75EEECA579}" type="presOf" srcId="{E92A225B-B229-49A2-A74C-3F0922DDDA88}" destId="{1C89994D-0540-3C4C-B55D-3F98E5B3E0AB}" srcOrd="0" destOrd="0" presId="urn:microsoft.com/office/officeart/2005/8/layout/vList2"/>
    <dgm:cxn modelId="{CF38E631-A6FD-4735-88A6-40FF38438743}" srcId="{E92A225B-B229-49A2-A74C-3F0922DDDA88}" destId="{DC48D277-AE6B-4EFA-869E-4D2D372CE1CA}" srcOrd="0" destOrd="0" parTransId="{DC213566-61D7-4D8B-95FB-A808C155D287}" sibTransId="{C4DCBF6A-5033-482C-ABE5-CAF93352340F}"/>
    <dgm:cxn modelId="{37EA0F55-91A5-3046-BF16-DC614E9A0140}" type="presOf" srcId="{158AAEC5-AF57-414A-A3A1-1B44035E13F5}" destId="{70A1DAC6-E1E9-684D-974F-2C9173750AC6}" srcOrd="0" destOrd="1" presId="urn:microsoft.com/office/officeart/2005/8/layout/vList2"/>
    <dgm:cxn modelId="{23533F56-6C85-4FED-9BAD-57B77E7D7CE0}" srcId="{036694E8-15C8-47F5-BA9B-09FB17FA6848}" destId="{52F5DD51-9012-4B98-AB79-19C91A7E743D}" srcOrd="0" destOrd="0" parTransId="{CAFDF114-FBB1-4A38-819F-6187DE617904}" sibTransId="{1BA32FC7-335B-4D3E-9EAC-69B3E96A6D44}"/>
    <dgm:cxn modelId="{1DC6487E-22B8-6241-9D79-15A21D1FC1A6}" type="presOf" srcId="{036694E8-15C8-47F5-BA9B-09FB17FA6848}" destId="{B8DFD115-CF49-6C4A-B6E1-52278767FFC9}" srcOrd="0" destOrd="0" presId="urn:microsoft.com/office/officeart/2005/8/layout/vList2"/>
    <dgm:cxn modelId="{64A9138C-9462-41D8-A8FA-8AA06642A13E}" srcId="{E92A225B-B229-49A2-A74C-3F0922DDDA88}" destId="{158AAEC5-AF57-414A-A3A1-1B44035E13F5}" srcOrd="1" destOrd="0" parTransId="{09A570B7-DC7C-47CD-ADE8-638D94D98B34}" sibTransId="{6DBD0D7A-CAB1-4B83-92C9-63B34F4BC04D}"/>
    <dgm:cxn modelId="{CE282891-B7D4-49E2-97C4-357B75FF67CF}" srcId="{036694E8-15C8-47F5-BA9B-09FB17FA6848}" destId="{FFF5CAD0-F4C6-494A-82F0-AAB251486F57}" srcOrd="2" destOrd="0" parTransId="{373E7DB7-2FDC-4F4F-90D0-681D477FD582}" sibTransId="{8F635B6C-D2DD-448A-83E8-76820D7D24ED}"/>
    <dgm:cxn modelId="{25CE60A3-33F5-BD44-8417-3015F8EC0A21}" type="presOf" srcId="{52F5DD51-9012-4B98-AB79-19C91A7E743D}" destId="{F522CFAA-7E7A-C24C-978E-D67BFA8A0024}" srcOrd="0" destOrd="0" presId="urn:microsoft.com/office/officeart/2005/8/layout/vList2"/>
    <dgm:cxn modelId="{BF0EAED4-E6E7-9543-86B3-498E8DD6F278}" type="presOf" srcId="{F140FE2B-E7B0-4525-B0DA-A735AD334A26}" destId="{70A1DAC6-E1E9-684D-974F-2C9173750AC6}" srcOrd="0" destOrd="3" presId="urn:microsoft.com/office/officeart/2005/8/layout/vList2"/>
    <dgm:cxn modelId="{86E223D5-53EA-47F2-A02D-3F8F9776FC41}" srcId="{E92A225B-B229-49A2-A74C-3F0922DDDA88}" destId="{F140FE2B-E7B0-4525-B0DA-A735AD334A26}" srcOrd="3" destOrd="0" parTransId="{C5250C06-32FA-45D4-80D7-608C211B1D85}" sibTransId="{235B79F2-3679-4105-A693-6A7865E2C9DE}"/>
    <dgm:cxn modelId="{2A6934E7-EEF2-4924-BB5B-F5328B307D55}" srcId="{E92A225B-B229-49A2-A74C-3F0922DDDA88}" destId="{636782A1-469E-40DE-ACA0-B57B37E733ED}" srcOrd="2" destOrd="0" parTransId="{98E5ED54-1200-496B-9C14-E2D50D19EB61}" sibTransId="{912DBC0E-5196-4565-95F2-C1F10C08EE1A}"/>
    <dgm:cxn modelId="{FD17E6E9-6FD3-8344-9A23-37BA811DB5C0}" type="presOf" srcId="{636782A1-469E-40DE-ACA0-B57B37E733ED}" destId="{70A1DAC6-E1E9-684D-974F-2C9173750AC6}" srcOrd="0" destOrd="2" presId="urn:microsoft.com/office/officeart/2005/8/layout/vList2"/>
    <dgm:cxn modelId="{D0515DF0-9964-423C-9A0A-BC0068F18E12}" srcId="{036694E8-15C8-47F5-BA9B-09FB17FA6848}" destId="{E92A225B-B229-49A2-A74C-3F0922DDDA88}" srcOrd="1" destOrd="0" parTransId="{5E937674-E81F-4DD5-A037-64A5DC51CC64}" sibTransId="{62BE5866-7B53-43D3-A456-56250F0348A7}"/>
    <dgm:cxn modelId="{44C2F031-6337-9043-B921-D749B96B5186}" type="presParOf" srcId="{B8DFD115-CF49-6C4A-B6E1-52278767FFC9}" destId="{F522CFAA-7E7A-C24C-978E-D67BFA8A0024}" srcOrd="0" destOrd="0" presId="urn:microsoft.com/office/officeart/2005/8/layout/vList2"/>
    <dgm:cxn modelId="{DEAB346E-E9BE-384F-A48C-A9A678215521}" type="presParOf" srcId="{B8DFD115-CF49-6C4A-B6E1-52278767FFC9}" destId="{77D4A0F6-2306-664E-B5B2-0AB6469A3AB1}" srcOrd="1" destOrd="0" presId="urn:microsoft.com/office/officeart/2005/8/layout/vList2"/>
    <dgm:cxn modelId="{8AE77E3E-E6DD-A242-B943-ABAE37CF1493}" type="presParOf" srcId="{B8DFD115-CF49-6C4A-B6E1-52278767FFC9}" destId="{1C89994D-0540-3C4C-B55D-3F98E5B3E0AB}" srcOrd="2" destOrd="0" presId="urn:microsoft.com/office/officeart/2005/8/layout/vList2"/>
    <dgm:cxn modelId="{93D59413-AB50-0747-A644-33F2BE8D74A3}" type="presParOf" srcId="{B8DFD115-CF49-6C4A-B6E1-52278767FFC9}" destId="{70A1DAC6-E1E9-684D-974F-2C9173750AC6}" srcOrd="3" destOrd="0" presId="urn:microsoft.com/office/officeart/2005/8/layout/vList2"/>
    <dgm:cxn modelId="{BDA42D89-A02C-F047-B42E-CE65D8EDF8DF}" type="presParOf" srcId="{B8DFD115-CF49-6C4A-B6E1-52278767FFC9}" destId="{9E85824A-BD58-CD44-AC9A-ACB5391FB20C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7D318D2-3FCE-46C2-B95C-89E49F4D6576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1BE786AD-65C9-4AF0-875F-252D7B955551}">
      <dgm:prSet/>
      <dgm:spPr/>
      <dgm:t>
        <a:bodyPr/>
        <a:lstStyle/>
        <a:p>
          <a:r>
            <a:rPr lang="en-US" b="1"/>
            <a:t>Brand Name Selection</a:t>
          </a:r>
          <a:endParaRPr lang="en-US"/>
        </a:p>
      </dgm:t>
    </dgm:pt>
    <dgm:pt modelId="{C856E107-9817-4B1C-A983-0852411D526D}" type="parTrans" cxnId="{F1E169AD-249C-4716-9FD8-E6649C3E0AB7}">
      <dgm:prSet/>
      <dgm:spPr/>
      <dgm:t>
        <a:bodyPr/>
        <a:lstStyle/>
        <a:p>
          <a:endParaRPr lang="en-US"/>
        </a:p>
      </dgm:t>
    </dgm:pt>
    <dgm:pt modelId="{E9EDBE51-13B6-45A6-ACDA-9D89BBFFB329}" type="sibTrans" cxnId="{F1E169AD-249C-4716-9FD8-E6649C3E0AB7}">
      <dgm:prSet/>
      <dgm:spPr/>
      <dgm:t>
        <a:bodyPr/>
        <a:lstStyle/>
        <a:p>
          <a:endParaRPr lang="en-US"/>
        </a:p>
      </dgm:t>
    </dgm:pt>
    <dgm:pt modelId="{814E3DFA-4840-4EB3-801F-F1CE802822B3}">
      <dgm:prSet/>
      <dgm:spPr/>
      <dgm:t>
        <a:bodyPr/>
        <a:lstStyle/>
        <a:p>
          <a:r>
            <a:rPr lang="en-US"/>
            <a:t>Good Brand Names:</a:t>
          </a:r>
        </a:p>
      </dgm:t>
    </dgm:pt>
    <dgm:pt modelId="{F6A8F18F-4D98-4A87-B7E0-AC4AA579657B}" type="parTrans" cxnId="{4A94B2C9-89B5-4854-89DC-AADBFC245FCD}">
      <dgm:prSet/>
      <dgm:spPr/>
      <dgm:t>
        <a:bodyPr/>
        <a:lstStyle/>
        <a:p>
          <a:endParaRPr lang="en-US"/>
        </a:p>
      </dgm:t>
    </dgm:pt>
    <dgm:pt modelId="{9AE2F535-E116-4972-A825-3BCC5CF17214}" type="sibTrans" cxnId="{4A94B2C9-89B5-4854-89DC-AADBFC245FCD}">
      <dgm:prSet/>
      <dgm:spPr/>
      <dgm:t>
        <a:bodyPr/>
        <a:lstStyle/>
        <a:p>
          <a:endParaRPr lang="en-US"/>
        </a:p>
      </dgm:t>
    </dgm:pt>
    <dgm:pt modelId="{232A5790-474F-4F96-9339-0C486F8DF51D}">
      <dgm:prSet/>
      <dgm:spPr/>
      <dgm:t>
        <a:bodyPr/>
        <a:lstStyle/>
        <a:p>
          <a:r>
            <a:rPr lang="en-US"/>
            <a:t>Suggest something about the product or its benefits</a:t>
          </a:r>
        </a:p>
      </dgm:t>
    </dgm:pt>
    <dgm:pt modelId="{F66EF71B-0695-4CCB-831B-C13FA56B0061}" type="parTrans" cxnId="{8D1160EA-7D35-45C5-AF46-6DBD856A0E96}">
      <dgm:prSet/>
      <dgm:spPr/>
      <dgm:t>
        <a:bodyPr/>
        <a:lstStyle/>
        <a:p>
          <a:endParaRPr lang="en-US"/>
        </a:p>
      </dgm:t>
    </dgm:pt>
    <dgm:pt modelId="{AE3221A7-4A7C-482D-B80C-54515D278AD3}" type="sibTrans" cxnId="{8D1160EA-7D35-45C5-AF46-6DBD856A0E96}">
      <dgm:prSet/>
      <dgm:spPr/>
      <dgm:t>
        <a:bodyPr/>
        <a:lstStyle/>
        <a:p>
          <a:endParaRPr lang="en-US"/>
        </a:p>
      </dgm:t>
    </dgm:pt>
    <dgm:pt modelId="{04D14DC0-CB95-4CA7-9D6C-A5875DFAE1C5}">
      <dgm:prSet/>
      <dgm:spPr/>
      <dgm:t>
        <a:bodyPr/>
        <a:lstStyle/>
        <a:p>
          <a:r>
            <a:rPr lang="en-US"/>
            <a:t>Are easy to say, recognize and remember</a:t>
          </a:r>
        </a:p>
      </dgm:t>
    </dgm:pt>
    <dgm:pt modelId="{27E01AC7-9291-4A2E-A35C-01D77AD39D44}" type="parTrans" cxnId="{89F473AB-18BE-42F6-9470-6A774A91AC92}">
      <dgm:prSet/>
      <dgm:spPr/>
      <dgm:t>
        <a:bodyPr/>
        <a:lstStyle/>
        <a:p>
          <a:endParaRPr lang="en-US"/>
        </a:p>
      </dgm:t>
    </dgm:pt>
    <dgm:pt modelId="{1E37266E-A033-4736-8F48-86493B0902BD}" type="sibTrans" cxnId="{89F473AB-18BE-42F6-9470-6A774A91AC92}">
      <dgm:prSet/>
      <dgm:spPr/>
      <dgm:t>
        <a:bodyPr/>
        <a:lstStyle/>
        <a:p>
          <a:endParaRPr lang="en-US"/>
        </a:p>
      </dgm:t>
    </dgm:pt>
    <dgm:pt modelId="{E4AD5C4C-9803-4192-B656-2D485ACFE875}">
      <dgm:prSet/>
      <dgm:spPr/>
      <dgm:t>
        <a:bodyPr/>
        <a:lstStyle/>
        <a:p>
          <a:r>
            <a:rPr lang="en-US"/>
            <a:t>Are distinctive</a:t>
          </a:r>
        </a:p>
      </dgm:t>
    </dgm:pt>
    <dgm:pt modelId="{2B7FA6EA-3922-4CA6-B170-3A179D38E558}" type="parTrans" cxnId="{D31BE618-756E-4692-A22F-9FEAF28BB29B}">
      <dgm:prSet/>
      <dgm:spPr/>
      <dgm:t>
        <a:bodyPr/>
        <a:lstStyle/>
        <a:p>
          <a:endParaRPr lang="en-US"/>
        </a:p>
      </dgm:t>
    </dgm:pt>
    <dgm:pt modelId="{AB1EF617-A164-45F8-A2A4-842D30469F51}" type="sibTrans" cxnId="{D31BE618-756E-4692-A22F-9FEAF28BB29B}">
      <dgm:prSet/>
      <dgm:spPr/>
      <dgm:t>
        <a:bodyPr/>
        <a:lstStyle/>
        <a:p>
          <a:endParaRPr lang="en-US"/>
        </a:p>
      </dgm:t>
    </dgm:pt>
    <dgm:pt modelId="{0CAFFF4F-C0BA-41BC-8B6B-FFB4AF1D6F8C}">
      <dgm:prSet/>
      <dgm:spPr/>
      <dgm:t>
        <a:bodyPr/>
        <a:lstStyle/>
        <a:p>
          <a:r>
            <a:rPr lang="en-US"/>
            <a:t>Are extendable</a:t>
          </a:r>
        </a:p>
      </dgm:t>
    </dgm:pt>
    <dgm:pt modelId="{42124D86-96AA-4677-B8D3-2C3D599EC339}" type="parTrans" cxnId="{21B4E5E3-0439-4AB0-A384-68029443DE0F}">
      <dgm:prSet/>
      <dgm:spPr/>
      <dgm:t>
        <a:bodyPr/>
        <a:lstStyle/>
        <a:p>
          <a:endParaRPr lang="en-US"/>
        </a:p>
      </dgm:t>
    </dgm:pt>
    <dgm:pt modelId="{DA9D5BF5-4247-4D96-B260-CD00069B6291}" type="sibTrans" cxnId="{21B4E5E3-0439-4AB0-A384-68029443DE0F}">
      <dgm:prSet/>
      <dgm:spPr/>
      <dgm:t>
        <a:bodyPr/>
        <a:lstStyle/>
        <a:p>
          <a:endParaRPr lang="en-US"/>
        </a:p>
      </dgm:t>
    </dgm:pt>
    <dgm:pt modelId="{D199B71A-C9EC-454E-8D75-99D4F514FAE0}">
      <dgm:prSet/>
      <dgm:spPr/>
      <dgm:t>
        <a:bodyPr/>
        <a:lstStyle/>
        <a:p>
          <a:r>
            <a:rPr lang="en-US"/>
            <a:t>Translate well into other languages</a:t>
          </a:r>
        </a:p>
      </dgm:t>
    </dgm:pt>
    <dgm:pt modelId="{EEB52F18-E708-4267-B9BC-835C8464DA81}" type="parTrans" cxnId="{178D81E2-6C01-43F7-A234-51A1890EB3DC}">
      <dgm:prSet/>
      <dgm:spPr/>
      <dgm:t>
        <a:bodyPr/>
        <a:lstStyle/>
        <a:p>
          <a:endParaRPr lang="en-US"/>
        </a:p>
      </dgm:t>
    </dgm:pt>
    <dgm:pt modelId="{D5668A47-E5AF-4961-ACC1-1EB0C5F7B362}" type="sibTrans" cxnId="{178D81E2-6C01-43F7-A234-51A1890EB3DC}">
      <dgm:prSet/>
      <dgm:spPr/>
      <dgm:t>
        <a:bodyPr/>
        <a:lstStyle/>
        <a:p>
          <a:endParaRPr lang="en-US"/>
        </a:p>
      </dgm:t>
    </dgm:pt>
    <dgm:pt modelId="{4BFE8B86-2F55-4639-9501-B37428550EA0}">
      <dgm:prSet/>
      <dgm:spPr/>
      <dgm:t>
        <a:bodyPr/>
        <a:lstStyle/>
        <a:p>
          <a:r>
            <a:rPr lang="en-US"/>
            <a:t>Can be registered and legally protected</a:t>
          </a:r>
        </a:p>
      </dgm:t>
    </dgm:pt>
    <dgm:pt modelId="{F250F01F-436E-49ED-B8EE-204BD73471DD}" type="parTrans" cxnId="{FD4ED79D-88F5-4518-AC7D-EDE17B0FC8AF}">
      <dgm:prSet/>
      <dgm:spPr/>
      <dgm:t>
        <a:bodyPr/>
        <a:lstStyle/>
        <a:p>
          <a:endParaRPr lang="en-US"/>
        </a:p>
      </dgm:t>
    </dgm:pt>
    <dgm:pt modelId="{4D05B4FC-E9CD-4B97-9B00-2B54BF95073C}" type="sibTrans" cxnId="{FD4ED79D-88F5-4518-AC7D-EDE17B0FC8AF}">
      <dgm:prSet/>
      <dgm:spPr/>
      <dgm:t>
        <a:bodyPr/>
        <a:lstStyle/>
        <a:p>
          <a:endParaRPr lang="en-US"/>
        </a:p>
      </dgm:t>
    </dgm:pt>
    <dgm:pt modelId="{FA30A84E-50E7-B946-892F-B25029F3619E}" type="pres">
      <dgm:prSet presAssocID="{F7D318D2-3FCE-46C2-B95C-89E49F4D6576}" presName="vert0" presStyleCnt="0">
        <dgm:presLayoutVars>
          <dgm:dir/>
          <dgm:animOne val="branch"/>
          <dgm:animLvl val="lvl"/>
        </dgm:presLayoutVars>
      </dgm:prSet>
      <dgm:spPr/>
    </dgm:pt>
    <dgm:pt modelId="{2B34F0D8-0103-1648-8357-B738E2D05A87}" type="pres">
      <dgm:prSet presAssocID="{1BE786AD-65C9-4AF0-875F-252D7B955551}" presName="thickLine" presStyleLbl="alignNode1" presStyleIdx="0" presStyleCnt="2"/>
      <dgm:spPr/>
    </dgm:pt>
    <dgm:pt modelId="{44E34A73-0447-424E-9751-46CF84A5027B}" type="pres">
      <dgm:prSet presAssocID="{1BE786AD-65C9-4AF0-875F-252D7B955551}" presName="horz1" presStyleCnt="0"/>
      <dgm:spPr/>
    </dgm:pt>
    <dgm:pt modelId="{34BE7D86-D498-7A43-A097-8406DC9BB0D6}" type="pres">
      <dgm:prSet presAssocID="{1BE786AD-65C9-4AF0-875F-252D7B955551}" presName="tx1" presStyleLbl="revTx" presStyleIdx="0" presStyleCnt="8"/>
      <dgm:spPr/>
    </dgm:pt>
    <dgm:pt modelId="{50D3D14F-9FF3-DB43-BEBB-3A4BE4680E9A}" type="pres">
      <dgm:prSet presAssocID="{1BE786AD-65C9-4AF0-875F-252D7B955551}" presName="vert1" presStyleCnt="0"/>
      <dgm:spPr/>
    </dgm:pt>
    <dgm:pt modelId="{5C72032A-9CE2-6146-A42D-ECD5569BC783}" type="pres">
      <dgm:prSet presAssocID="{814E3DFA-4840-4EB3-801F-F1CE802822B3}" presName="thickLine" presStyleLbl="alignNode1" presStyleIdx="1" presStyleCnt="2"/>
      <dgm:spPr/>
    </dgm:pt>
    <dgm:pt modelId="{9989DCCC-9CC9-8947-9A8B-A0BD7E13DC7D}" type="pres">
      <dgm:prSet presAssocID="{814E3DFA-4840-4EB3-801F-F1CE802822B3}" presName="horz1" presStyleCnt="0"/>
      <dgm:spPr/>
    </dgm:pt>
    <dgm:pt modelId="{ACD9A26D-3B91-9546-9434-E41628AA2886}" type="pres">
      <dgm:prSet presAssocID="{814E3DFA-4840-4EB3-801F-F1CE802822B3}" presName="tx1" presStyleLbl="revTx" presStyleIdx="1" presStyleCnt="8"/>
      <dgm:spPr/>
    </dgm:pt>
    <dgm:pt modelId="{8387AF60-A180-D54C-9BD8-E2E142FA04DC}" type="pres">
      <dgm:prSet presAssocID="{814E3DFA-4840-4EB3-801F-F1CE802822B3}" presName="vert1" presStyleCnt="0"/>
      <dgm:spPr/>
    </dgm:pt>
    <dgm:pt modelId="{83E2283A-FB7D-0C48-96E6-7992EAAD9FE3}" type="pres">
      <dgm:prSet presAssocID="{232A5790-474F-4F96-9339-0C486F8DF51D}" presName="vertSpace2a" presStyleCnt="0"/>
      <dgm:spPr/>
    </dgm:pt>
    <dgm:pt modelId="{0EA74375-84A8-0A45-A3FC-20C257C19F30}" type="pres">
      <dgm:prSet presAssocID="{232A5790-474F-4F96-9339-0C486F8DF51D}" presName="horz2" presStyleCnt="0"/>
      <dgm:spPr/>
    </dgm:pt>
    <dgm:pt modelId="{3247D2EB-BF3A-EB49-926F-EBED347698EC}" type="pres">
      <dgm:prSet presAssocID="{232A5790-474F-4F96-9339-0C486F8DF51D}" presName="horzSpace2" presStyleCnt="0"/>
      <dgm:spPr/>
    </dgm:pt>
    <dgm:pt modelId="{5CAE7A8B-A45C-1F45-BF55-A17099DF5D7F}" type="pres">
      <dgm:prSet presAssocID="{232A5790-474F-4F96-9339-0C486F8DF51D}" presName="tx2" presStyleLbl="revTx" presStyleIdx="2" presStyleCnt="8"/>
      <dgm:spPr/>
    </dgm:pt>
    <dgm:pt modelId="{A7F68E3B-3D11-EF45-AA8C-1FA1D40BDE9F}" type="pres">
      <dgm:prSet presAssocID="{232A5790-474F-4F96-9339-0C486F8DF51D}" presName="vert2" presStyleCnt="0"/>
      <dgm:spPr/>
    </dgm:pt>
    <dgm:pt modelId="{6ACF7DDA-4393-6146-9596-9A2ABEFC4B25}" type="pres">
      <dgm:prSet presAssocID="{232A5790-474F-4F96-9339-0C486F8DF51D}" presName="thinLine2b" presStyleLbl="callout" presStyleIdx="0" presStyleCnt="6"/>
      <dgm:spPr/>
    </dgm:pt>
    <dgm:pt modelId="{0FA358DB-584A-4F45-9ED8-00207CA04865}" type="pres">
      <dgm:prSet presAssocID="{232A5790-474F-4F96-9339-0C486F8DF51D}" presName="vertSpace2b" presStyleCnt="0"/>
      <dgm:spPr/>
    </dgm:pt>
    <dgm:pt modelId="{E067E637-8362-F54F-B8C9-206D2E87CCC0}" type="pres">
      <dgm:prSet presAssocID="{04D14DC0-CB95-4CA7-9D6C-A5875DFAE1C5}" presName="horz2" presStyleCnt="0"/>
      <dgm:spPr/>
    </dgm:pt>
    <dgm:pt modelId="{B92BBA3B-49D5-D54E-AAC5-30A5E66BE4A7}" type="pres">
      <dgm:prSet presAssocID="{04D14DC0-CB95-4CA7-9D6C-A5875DFAE1C5}" presName="horzSpace2" presStyleCnt="0"/>
      <dgm:spPr/>
    </dgm:pt>
    <dgm:pt modelId="{B7515736-9381-644F-8175-A1CB7FACEC7A}" type="pres">
      <dgm:prSet presAssocID="{04D14DC0-CB95-4CA7-9D6C-A5875DFAE1C5}" presName="tx2" presStyleLbl="revTx" presStyleIdx="3" presStyleCnt="8"/>
      <dgm:spPr/>
    </dgm:pt>
    <dgm:pt modelId="{24162971-5037-A844-87A6-83574B6B6558}" type="pres">
      <dgm:prSet presAssocID="{04D14DC0-CB95-4CA7-9D6C-A5875DFAE1C5}" presName="vert2" presStyleCnt="0"/>
      <dgm:spPr/>
    </dgm:pt>
    <dgm:pt modelId="{2E7787F3-5C82-0746-81D2-A73927847F4A}" type="pres">
      <dgm:prSet presAssocID="{04D14DC0-CB95-4CA7-9D6C-A5875DFAE1C5}" presName="thinLine2b" presStyleLbl="callout" presStyleIdx="1" presStyleCnt="6"/>
      <dgm:spPr/>
    </dgm:pt>
    <dgm:pt modelId="{143F559E-6A49-FF46-B43D-5260A702774D}" type="pres">
      <dgm:prSet presAssocID="{04D14DC0-CB95-4CA7-9D6C-A5875DFAE1C5}" presName="vertSpace2b" presStyleCnt="0"/>
      <dgm:spPr/>
    </dgm:pt>
    <dgm:pt modelId="{4D443D8A-79D6-8142-9E7D-F033194FEF37}" type="pres">
      <dgm:prSet presAssocID="{E4AD5C4C-9803-4192-B656-2D485ACFE875}" presName="horz2" presStyleCnt="0"/>
      <dgm:spPr/>
    </dgm:pt>
    <dgm:pt modelId="{A87F8267-B225-BA4C-904B-4F973D5890DA}" type="pres">
      <dgm:prSet presAssocID="{E4AD5C4C-9803-4192-B656-2D485ACFE875}" presName="horzSpace2" presStyleCnt="0"/>
      <dgm:spPr/>
    </dgm:pt>
    <dgm:pt modelId="{93FCC5F8-F803-A046-8C04-62BD289DF08D}" type="pres">
      <dgm:prSet presAssocID="{E4AD5C4C-9803-4192-B656-2D485ACFE875}" presName="tx2" presStyleLbl="revTx" presStyleIdx="4" presStyleCnt="8"/>
      <dgm:spPr/>
    </dgm:pt>
    <dgm:pt modelId="{585774AD-ED66-C747-A479-569D29697E8E}" type="pres">
      <dgm:prSet presAssocID="{E4AD5C4C-9803-4192-B656-2D485ACFE875}" presName="vert2" presStyleCnt="0"/>
      <dgm:spPr/>
    </dgm:pt>
    <dgm:pt modelId="{06B62BAB-2F19-4B4C-81D8-B72437B003AE}" type="pres">
      <dgm:prSet presAssocID="{E4AD5C4C-9803-4192-B656-2D485ACFE875}" presName="thinLine2b" presStyleLbl="callout" presStyleIdx="2" presStyleCnt="6"/>
      <dgm:spPr/>
    </dgm:pt>
    <dgm:pt modelId="{FA8F1E01-7275-E840-AF6C-644DC55E0191}" type="pres">
      <dgm:prSet presAssocID="{E4AD5C4C-9803-4192-B656-2D485ACFE875}" presName="vertSpace2b" presStyleCnt="0"/>
      <dgm:spPr/>
    </dgm:pt>
    <dgm:pt modelId="{95B526CE-7CFB-8A42-93E6-AE955F77D4F4}" type="pres">
      <dgm:prSet presAssocID="{0CAFFF4F-C0BA-41BC-8B6B-FFB4AF1D6F8C}" presName="horz2" presStyleCnt="0"/>
      <dgm:spPr/>
    </dgm:pt>
    <dgm:pt modelId="{606A32C1-251A-124E-A501-E1D41A3B831C}" type="pres">
      <dgm:prSet presAssocID="{0CAFFF4F-C0BA-41BC-8B6B-FFB4AF1D6F8C}" presName="horzSpace2" presStyleCnt="0"/>
      <dgm:spPr/>
    </dgm:pt>
    <dgm:pt modelId="{920E65B6-B912-A246-A1E1-BB6F5E17CE04}" type="pres">
      <dgm:prSet presAssocID="{0CAFFF4F-C0BA-41BC-8B6B-FFB4AF1D6F8C}" presName="tx2" presStyleLbl="revTx" presStyleIdx="5" presStyleCnt="8"/>
      <dgm:spPr/>
    </dgm:pt>
    <dgm:pt modelId="{E8A6B3D8-31F1-5D49-AB28-AEEC18B4766E}" type="pres">
      <dgm:prSet presAssocID="{0CAFFF4F-C0BA-41BC-8B6B-FFB4AF1D6F8C}" presName="vert2" presStyleCnt="0"/>
      <dgm:spPr/>
    </dgm:pt>
    <dgm:pt modelId="{D2078E1E-6872-AD4A-8C52-776448999B8F}" type="pres">
      <dgm:prSet presAssocID="{0CAFFF4F-C0BA-41BC-8B6B-FFB4AF1D6F8C}" presName="thinLine2b" presStyleLbl="callout" presStyleIdx="3" presStyleCnt="6"/>
      <dgm:spPr/>
    </dgm:pt>
    <dgm:pt modelId="{1C3A2F4A-F898-FE46-9AEE-30D779239B80}" type="pres">
      <dgm:prSet presAssocID="{0CAFFF4F-C0BA-41BC-8B6B-FFB4AF1D6F8C}" presName="vertSpace2b" presStyleCnt="0"/>
      <dgm:spPr/>
    </dgm:pt>
    <dgm:pt modelId="{08D5827D-1408-234E-B038-770A3F20B679}" type="pres">
      <dgm:prSet presAssocID="{D199B71A-C9EC-454E-8D75-99D4F514FAE0}" presName="horz2" presStyleCnt="0"/>
      <dgm:spPr/>
    </dgm:pt>
    <dgm:pt modelId="{ED807317-8640-DB4D-8EBD-D29C5277B4B0}" type="pres">
      <dgm:prSet presAssocID="{D199B71A-C9EC-454E-8D75-99D4F514FAE0}" presName="horzSpace2" presStyleCnt="0"/>
      <dgm:spPr/>
    </dgm:pt>
    <dgm:pt modelId="{71A59630-2AF8-4D44-855C-5C4C2422C08F}" type="pres">
      <dgm:prSet presAssocID="{D199B71A-C9EC-454E-8D75-99D4F514FAE0}" presName="tx2" presStyleLbl="revTx" presStyleIdx="6" presStyleCnt="8"/>
      <dgm:spPr/>
    </dgm:pt>
    <dgm:pt modelId="{B69DF9FF-486D-8344-81FF-421E0B86BEBD}" type="pres">
      <dgm:prSet presAssocID="{D199B71A-C9EC-454E-8D75-99D4F514FAE0}" presName="vert2" presStyleCnt="0"/>
      <dgm:spPr/>
    </dgm:pt>
    <dgm:pt modelId="{098FF003-AAB8-F541-8070-55395F992F95}" type="pres">
      <dgm:prSet presAssocID="{D199B71A-C9EC-454E-8D75-99D4F514FAE0}" presName="thinLine2b" presStyleLbl="callout" presStyleIdx="4" presStyleCnt="6"/>
      <dgm:spPr/>
    </dgm:pt>
    <dgm:pt modelId="{CA1D07F1-82E1-6345-A8C6-029728978EAB}" type="pres">
      <dgm:prSet presAssocID="{D199B71A-C9EC-454E-8D75-99D4F514FAE0}" presName="vertSpace2b" presStyleCnt="0"/>
      <dgm:spPr/>
    </dgm:pt>
    <dgm:pt modelId="{A2E452C2-6857-4245-9B1A-14F48BA4E43C}" type="pres">
      <dgm:prSet presAssocID="{4BFE8B86-2F55-4639-9501-B37428550EA0}" presName="horz2" presStyleCnt="0"/>
      <dgm:spPr/>
    </dgm:pt>
    <dgm:pt modelId="{98899CD7-BF3C-0642-A00A-854823B53F77}" type="pres">
      <dgm:prSet presAssocID="{4BFE8B86-2F55-4639-9501-B37428550EA0}" presName="horzSpace2" presStyleCnt="0"/>
      <dgm:spPr/>
    </dgm:pt>
    <dgm:pt modelId="{44A79935-776B-9043-9B60-A0A7B3993034}" type="pres">
      <dgm:prSet presAssocID="{4BFE8B86-2F55-4639-9501-B37428550EA0}" presName="tx2" presStyleLbl="revTx" presStyleIdx="7" presStyleCnt="8"/>
      <dgm:spPr/>
    </dgm:pt>
    <dgm:pt modelId="{761A6A4E-E528-434F-A72A-C4FF5356E303}" type="pres">
      <dgm:prSet presAssocID="{4BFE8B86-2F55-4639-9501-B37428550EA0}" presName="vert2" presStyleCnt="0"/>
      <dgm:spPr/>
    </dgm:pt>
    <dgm:pt modelId="{85799FC9-CCDF-2641-B188-AD0DE7985E2F}" type="pres">
      <dgm:prSet presAssocID="{4BFE8B86-2F55-4639-9501-B37428550EA0}" presName="thinLine2b" presStyleLbl="callout" presStyleIdx="5" presStyleCnt="6"/>
      <dgm:spPr/>
    </dgm:pt>
    <dgm:pt modelId="{2760477E-E0A1-A848-B68D-A59384C6FED8}" type="pres">
      <dgm:prSet presAssocID="{4BFE8B86-2F55-4639-9501-B37428550EA0}" presName="vertSpace2b" presStyleCnt="0"/>
      <dgm:spPr/>
    </dgm:pt>
  </dgm:ptLst>
  <dgm:cxnLst>
    <dgm:cxn modelId="{74126F0F-1914-E04D-82EF-DEDD1007BFDE}" type="presOf" srcId="{04D14DC0-CB95-4CA7-9D6C-A5875DFAE1C5}" destId="{B7515736-9381-644F-8175-A1CB7FACEC7A}" srcOrd="0" destOrd="0" presId="urn:microsoft.com/office/officeart/2008/layout/LinedList"/>
    <dgm:cxn modelId="{BB1C3011-270A-B64C-88DB-1DB0507B81C9}" type="presOf" srcId="{4BFE8B86-2F55-4639-9501-B37428550EA0}" destId="{44A79935-776B-9043-9B60-A0A7B3993034}" srcOrd="0" destOrd="0" presId="urn:microsoft.com/office/officeart/2008/layout/LinedList"/>
    <dgm:cxn modelId="{D31BE618-756E-4692-A22F-9FEAF28BB29B}" srcId="{814E3DFA-4840-4EB3-801F-F1CE802822B3}" destId="{E4AD5C4C-9803-4192-B656-2D485ACFE875}" srcOrd="2" destOrd="0" parTransId="{2B7FA6EA-3922-4CA6-B170-3A179D38E558}" sibTransId="{AB1EF617-A164-45F8-A2A4-842D30469F51}"/>
    <dgm:cxn modelId="{92940252-0C7E-7042-96BE-D1DDA7126F9F}" type="presOf" srcId="{814E3DFA-4840-4EB3-801F-F1CE802822B3}" destId="{ACD9A26D-3B91-9546-9434-E41628AA2886}" srcOrd="0" destOrd="0" presId="urn:microsoft.com/office/officeart/2008/layout/LinedList"/>
    <dgm:cxn modelId="{E5B8FD5A-3FDE-1945-87C8-F85575690F9A}" type="presOf" srcId="{E4AD5C4C-9803-4192-B656-2D485ACFE875}" destId="{93FCC5F8-F803-A046-8C04-62BD289DF08D}" srcOrd="0" destOrd="0" presId="urn:microsoft.com/office/officeart/2008/layout/LinedList"/>
    <dgm:cxn modelId="{9D5B8394-6BC7-284D-9263-1783A2294CE5}" type="presOf" srcId="{D199B71A-C9EC-454E-8D75-99D4F514FAE0}" destId="{71A59630-2AF8-4D44-855C-5C4C2422C08F}" srcOrd="0" destOrd="0" presId="urn:microsoft.com/office/officeart/2008/layout/LinedList"/>
    <dgm:cxn modelId="{6BDB9E9D-FDCF-C449-BE36-3A89454FAC9B}" type="presOf" srcId="{0CAFFF4F-C0BA-41BC-8B6B-FFB4AF1D6F8C}" destId="{920E65B6-B912-A246-A1E1-BB6F5E17CE04}" srcOrd="0" destOrd="0" presId="urn:microsoft.com/office/officeart/2008/layout/LinedList"/>
    <dgm:cxn modelId="{FD4ED79D-88F5-4518-AC7D-EDE17B0FC8AF}" srcId="{814E3DFA-4840-4EB3-801F-F1CE802822B3}" destId="{4BFE8B86-2F55-4639-9501-B37428550EA0}" srcOrd="5" destOrd="0" parTransId="{F250F01F-436E-49ED-B8EE-204BD73471DD}" sibTransId="{4D05B4FC-E9CD-4B97-9B00-2B54BF95073C}"/>
    <dgm:cxn modelId="{F4AB8CA1-F52A-4345-AC20-E656EDEA7B7E}" type="presOf" srcId="{1BE786AD-65C9-4AF0-875F-252D7B955551}" destId="{34BE7D86-D498-7A43-A097-8406DC9BB0D6}" srcOrd="0" destOrd="0" presId="urn:microsoft.com/office/officeart/2008/layout/LinedList"/>
    <dgm:cxn modelId="{89F473AB-18BE-42F6-9470-6A774A91AC92}" srcId="{814E3DFA-4840-4EB3-801F-F1CE802822B3}" destId="{04D14DC0-CB95-4CA7-9D6C-A5875DFAE1C5}" srcOrd="1" destOrd="0" parTransId="{27E01AC7-9291-4A2E-A35C-01D77AD39D44}" sibTransId="{1E37266E-A033-4736-8F48-86493B0902BD}"/>
    <dgm:cxn modelId="{F1E169AD-249C-4716-9FD8-E6649C3E0AB7}" srcId="{F7D318D2-3FCE-46C2-B95C-89E49F4D6576}" destId="{1BE786AD-65C9-4AF0-875F-252D7B955551}" srcOrd="0" destOrd="0" parTransId="{C856E107-9817-4B1C-A983-0852411D526D}" sibTransId="{E9EDBE51-13B6-45A6-ACDA-9D89BBFFB329}"/>
    <dgm:cxn modelId="{2138A9BF-5E74-104C-8541-30989805CE4E}" type="presOf" srcId="{F7D318D2-3FCE-46C2-B95C-89E49F4D6576}" destId="{FA30A84E-50E7-B946-892F-B25029F3619E}" srcOrd="0" destOrd="0" presId="urn:microsoft.com/office/officeart/2008/layout/LinedList"/>
    <dgm:cxn modelId="{4A94B2C9-89B5-4854-89DC-AADBFC245FCD}" srcId="{F7D318D2-3FCE-46C2-B95C-89E49F4D6576}" destId="{814E3DFA-4840-4EB3-801F-F1CE802822B3}" srcOrd="1" destOrd="0" parTransId="{F6A8F18F-4D98-4A87-B7E0-AC4AA579657B}" sibTransId="{9AE2F535-E116-4972-A825-3BCC5CF17214}"/>
    <dgm:cxn modelId="{178D81E2-6C01-43F7-A234-51A1890EB3DC}" srcId="{814E3DFA-4840-4EB3-801F-F1CE802822B3}" destId="{D199B71A-C9EC-454E-8D75-99D4F514FAE0}" srcOrd="4" destOrd="0" parTransId="{EEB52F18-E708-4267-B9BC-835C8464DA81}" sibTransId="{D5668A47-E5AF-4961-ACC1-1EB0C5F7B362}"/>
    <dgm:cxn modelId="{21B4E5E3-0439-4AB0-A384-68029443DE0F}" srcId="{814E3DFA-4840-4EB3-801F-F1CE802822B3}" destId="{0CAFFF4F-C0BA-41BC-8B6B-FFB4AF1D6F8C}" srcOrd="3" destOrd="0" parTransId="{42124D86-96AA-4677-B8D3-2C3D599EC339}" sibTransId="{DA9D5BF5-4247-4D96-B260-CD00069B6291}"/>
    <dgm:cxn modelId="{8D1160EA-7D35-45C5-AF46-6DBD856A0E96}" srcId="{814E3DFA-4840-4EB3-801F-F1CE802822B3}" destId="{232A5790-474F-4F96-9339-0C486F8DF51D}" srcOrd="0" destOrd="0" parTransId="{F66EF71B-0695-4CCB-831B-C13FA56B0061}" sibTransId="{AE3221A7-4A7C-482D-B80C-54515D278AD3}"/>
    <dgm:cxn modelId="{2E4472F8-5B66-1F4E-85DB-3C99276E81D4}" type="presOf" srcId="{232A5790-474F-4F96-9339-0C486F8DF51D}" destId="{5CAE7A8B-A45C-1F45-BF55-A17099DF5D7F}" srcOrd="0" destOrd="0" presId="urn:microsoft.com/office/officeart/2008/layout/LinedList"/>
    <dgm:cxn modelId="{6EE09CB4-2F0A-6E42-B805-BD465EE1EE5F}" type="presParOf" srcId="{FA30A84E-50E7-B946-892F-B25029F3619E}" destId="{2B34F0D8-0103-1648-8357-B738E2D05A87}" srcOrd="0" destOrd="0" presId="urn:microsoft.com/office/officeart/2008/layout/LinedList"/>
    <dgm:cxn modelId="{857410ED-0929-9548-A1E5-DC7FCCC8B8D1}" type="presParOf" srcId="{FA30A84E-50E7-B946-892F-B25029F3619E}" destId="{44E34A73-0447-424E-9751-46CF84A5027B}" srcOrd="1" destOrd="0" presId="urn:microsoft.com/office/officeart/2008/layout/LinedList"/>
    <dgm:cxn modelId="{C0C4CDE1-E032-4541-B425-643FF0470AA2}" type="presParOf" srcId="{44E34A73-0447-424E-9751-46CF84A5027B}" destId="{34BE7D86-D498-7A43-A097-8406DC9BB0D6}" srcOrd="0" destOrd="0" presId="urn:microsoft.com/office/officeart/2008/layout/LinedList"/>
    <dgm:cxn modelId="{B14CBF37-A76C-3B49-AE5C-AE4630764C68}" type="presParOf" srcId="{44E34A73-0447-424E-9751-46CF84A5027B}" destId="{50D3D14F-9FF3-DB43-BEBB-3A4BE4680E9A}" srcOrd="1" destOrd="0" presId="urn:microsoft.com/office/officeart/2008/layout/LinedList"/>
    <dgm:cxn modelId="{885C16D7-F1E0-BE46-9EC0-60B8AF34096E}" type="presParOf" srcId="{FA30A84E-50E7-B946-892F-B25029F3619E}" destId="{5C72032A-9CE2-6146-A42D-ECD5569BC783}" srcOrd="2" destOrd="0" presId="urn:microsoft.com/office/officeart/2008/layout/LinedList"/>
    <dgm:cxn modelId="{0FDE2179-F6C3-EE49-BA3F-6E9E6772A33C}" type="presParOf" srcId="{FA30A84E-50E7-B946-892F-B25029F3619E}" destId="{9989DCCC-9CC9-8947-9A8B-A0BD7E13DC7D}" srcOrd="3" destOrd="0" presId="urn:microsoft.com/office/officeart/2008/layout/LinedList"/>
    <dgm:cxn modelId="{E6BDDC7B-A0D8-244E-9D4E-1FF9F2108E19}" type="presParOf" srcId="{9989DCCC-9CC9-8947-9A8B-A0BD7E13DC7D}" destId="{ACD9A26D-3B91-9546-9434-E41628AA2886}" srcOrd="0" destOrd="0" presId="urn:microsoft.com/office/officeart/2008/layout/LinedList"/>
    <dgm:cxn modelId="{F8BAD808-B1EC-E047-81B9-CBE697A40E15}" type="presParOf" srcId="{9989DCCC-9CC9-8947-9A8B-A0BD7E13DC7D}" destId="{8387AF60-A180-D54C-9BD8-E2E142FA04DC}" srcOrd="1" destOrd="0" presId="urn:microsoft.com/office/officeart/2008/layout/LinedList"/>
    <dgm:cxn modelId="{D2D874BC-8F33-C845-A669-605A390B44FA}" type="presParOf" srcId="{8387AF60-A180-D54C-9BD8-E2E142FA04DC}" destId="{83E2283A-FB7D-0C48-96E6-7992EAAD9FE3}" srcOrd="0" destOrd="0" presId="urn:microsoft.com/office/officeart/2008/layout/LinedList"/>
    <dgm:cxn modelId="{051242A3-613E-1F4F-B911-D2E3A6FC3921}" type="presParOf" srcId="{8387AF60-A180-D54C-9BD8-E2E142FA04DC}" destId="{0EA74375-84A8-0A45-A3FC-20C257C19F30}" srcOrd="1" destOrd="0" presId="urn:microsoft.com/office/officeart/2008/layout/LinedList"/>
    <dgm:cxn modelId="{D2046768-F4E1-6845-A103-233A67069258}" type="presParOf" srcId="{0EA74375-84A8-0A45-A3FC-20C257C19F30}" destId="{3247D2EB-BF3A-EB49-926F-EBED347698EC}" srcOrd="0" destOrd="0" presId="urn:microsoft.com/office/officeart/2008/layout/LinedList"/>
    <dgm:cxn modelId="{E45294DC-A647-234B-81CB-150D8F479117}" type="presParOf" srcId="{0EA74375-84A8-0A45-A3FC-20C257C19F30}" destId="{5CAE7A8B-A45C-1F45-BF55-A17099DF5D7F}" srcOrd="1" destOrd="0" presId="urn:microsoft.com/office/officeart/2008/layout/LinedList"/>
    <dgm:cxn modelId="{CD225124-DBE0-A548-991D-1A054501B2DD}" type="presParOf" srcId="{0EA74375-84A8-0A45-A3FC-20C257C19F30}" destId="{A7F68E3B-3D11-EF45-AA8C-1FA1D40BDE9F}" srcOrd="2" destOrd="0" presId="urn:microsoft.com/office/officeart/2008/layout/LinedList"/>
    <dgm:cxn modelId="{054C3322-7906-244D-A01F-4D0BBA0561CE}" type="presParOf" srcId="{8387AF60-A180-D54C-9BD8-E2E142FA04DC}" destId="{6ACF7DDA-4393-6146-9596-9A2ABEFC4B25}" srcOrd="2" destOrd="0" presId="urn:microsoft.com/office/officeart/2008/layout/LinedList"/>
    <dgm:cxn modelId="{386F6304-89F2-B745-B1AC-7BADF12021D0}" type="presParOf" srcId="{8387AF60-A180-D54C-9BD8-E2E142FA04DC}" destId="{0FA358DB-584A-4F45-9ED8-00207CA04865}" srcOrd="3" destOrd="0" presId="urn:microsoft.com/office/officeart/2008/layout/LinedList"/>
    <dgm:cxn modelId="{AA8FEF8D-D2D0-4D4F-B299-E63B8D52E823}" type="presParOf" srcId="{8387AF60-A180-D54C-9BD8-E2E142FA04DC}" destId="{E067E637-8362-F54F-B8C9-206D2E87CCC0}" srcOrd="4" destOrd="0" presId="urn:microsoft.com/office/officeart/2008/layout/LinedList"/>
    <dgm:cxn modelId="{DA94DEC4-857E-FE4D-8C4D-47BDFB26B10E}" type="presParOf" srcId="{E067E637-8362-F54F-B8C9-206D2E87CCC0}" destId="{B92BBA3B-49D5-D54E-AAC5-30A5E66BE4A7}" srcOrd="0" destOrd="0" presId="urn:microsoft.com/office/officeart/2008/layout/LinedList"/>
    <dgm:cxn modelId="{E0B78D65-29A7-6D4F-83D0-4794044A10C6}" type="presParOf" srcId="{E067E637-8362-F54F-B8C9-206D2E87CCC0}" destId="{B7515736-9381-644F-8175-A1CB7FACEC7A}" srcOrd="1" destOrd="0" presId="urn:microsoft.com/office/officeart/2008/layout/LinedList"/>
    <dgm:cxn modelId="{A79DD968-B24A-9C44-81E3-1DCAF05D7819}" type="presParOf" srcId="{E067E637-8362-F54F-B8C9-206D2E87CCC0}" destId="{24162971-5037-A844-87A6-83574B6B6558}" srcOrd="2" destOrd="0" presId="urn:microsoft.com/office/officeart/2008/layout/LinedList"/>
    <dgm:cxn modelId="{3FD3AACD-5015-C641-9110-CEC67FA72BC1}" type="presParOf" srcId="{8387AF60-A180-D54C-9BD8-E2E142FA04DC}" destId="{2E7787F3-5C82-0746-81D2-A73927847F4A}" srcOrd="5" destOrd="0" presId="urn:microsoft.com/office/officeart/2008/layout/LinedList"/>
    <dgm:cxn modelId="{EFE84745-6E1C-FC43-BB2E-C6A5417E5EBF}" type="presParOf" srcId="{8387AF60-A180-D54C-9BD8-E2E142FA04DC}" destId="{143F559E-6A49-FF46-B43D-5260A702774D}" srcOrd="6" destOrd="0" presId="urn:microsoft.com/office/officeart/2008/layout/LinedList"/>
    <dgm:cxn modelId="{58DCEA7C-ED42-C348-9EFB-1CD944C3C488}" type="presParOf" srcId="{8387AF60-A180-D54C-9BD8-E2E142FA04DC}" destId="{4D443D8A-79D6-8142-9E7D-F033194FEF37}" srcOrd="7" destOrd="0" presId="urn:microsoft.com/office/officeart/2008/layout/LinedList"/>
    <dgm:cxn modelId="{7EAC5F73-FE90-B748-901E-81C0E2C26FAB}" type="presParOf" srcId="{4D443D8A-79D6-8142-9E7D-F033194FEF37}" destId="{A87F8267-B225-BA4C-904B-4F973D5890DA}" srcOrd="0" destOrd="0" presId="urn:microsoft.com/office/officeart/2008/layout/LinedList"/>
    <dgm:cxn modelId="{EEAF9B36-111F-B740-A830-A9674A36E31B}" type="presParOf" srcId="{4D443D8A-79D6-8142-9E7D-F033194FEF37}" destId="{93FCC5F8-F803-A046-8C04-62BD289DF08D}" srcOrd="1" destOrd="0" presId="urn:microsoft.com/office/officeart/2008/layout/LinedList"/>
    <dgm:cxn modelId="{EF8CEF1C-6DA8-2541-B347-379CDCFD0565}" type="presParOf" srcId="{4D443D8A-79D6-8142-9E7D-F033194FEF37}" destId="{585774AD-ED66-C747-A479-569D29697E8E}" srcOrd="2" destOrd="0" presId="urn:microsoft.com/office/officeart/2008/layout/LinedList"/>
    <dgm:cxn modelId="{39DEA259-48A6-714D-8723-F3BC5C4603B3}" type="presParOf" srcId="{8387AF60-A180-D54C-9BD8-E2E142FA04DC}" destId="{06B62BAB-2F19-4B4C-81D8-B72437B003AE}" srcOrd="8" destOrd="0" presId="urn:microsoft.com/office/officeart/2008/layout/LinedList"/>
    <dgm:cxn modelId="{71DEE2D8-3FD8-2249-B725-40D6C00EF68F}" type="presParOf" srcId="{8387AF60-A180-D54C-9BD8-E2E142FA04DC}" destId="{FA8F1E01-7275-E840-AF6C-644DC55E0191}" srcOrd="9" destOrd="0" presId="urn:microsoft.com/office/officeart/2008/layout/LinedList"/>
    <dgm:cxn modelId="{00165417-AE30-094F-80B1-A76764A634B4}" type="presParOf" srcId="{8387AF60-A180-D54C-9BD8-E2E142FA04DC}" destId="{95B526CE-7CFB-8A42-93E6-AE955F77D4F4}" srcOrd="10" destOrd="0" presId="urn:microsoft.com/office/officeart/2008/layout/LinedList"/>
    <dgm:cxn modelId="{83F54D1C-2BA1-034B-B267-BDADC843A05F}" type="presParOf" srcId="{95B526CE-7CFB-8A42-93E6-AE955F77D4F4}" destId="{606A32C1-251A-124E-A501-E1D41A3B831C}" srcOrd="0" destOrd="0" presId="urn:microsoft.com/office/officeart/2008/layout/LinedList"/>
    <dgm:cxn modelId="{8FCD2943-4C62-AE4A-BCD9-F4B32CEF330C}" type="presParOf" srcId="{95B526CE-7CFB-8A42-93E6-AE955F77D4F4}" destId="{920E65B6-B912-A246-A1E1-BB6F5E17CE04}" srcOrd="1" destOrd="0" presId="urn:microsoft.com/office/officeart/2008/layout/LinedList"/>
    <dgm:cxn modelId="{897874CD-2CD5-2043-8FF9-B123213C1CD0}" type="presParOf" srcId="{95B526CE-7CFB-8A42-93E6-AE955F77D4F4}" destId="{E8A6B3D8-31F1-5D49-AB28-AEEC18B4766E}" srcOrd="2" destOrd="0" presId="urn:microsoft.com/office/officeart/2008/layout/LinedList"/>
    <dgm:cxn modelId="{53A4A850-6BD1-4D43-A8BE-AA530EB36242}" type="presParOf" srcId="{8387AF60-A180-D54C-9BD8-E2E142FA04DC}" destId="{D2078E1E-6872-AD4A-8C52-776448999B8F}" srcOrd="11" destOrd="0" presId="urn:microsoft.com/office/officeart/2008/layout/LinedList"/>
    <dgm:cxn modelId="{F49770BE-9EEA-C448-A59B-F05E51E6E9E3}" type="presParOf" srcId="{8387AF60-A180-D54C-9BD8-E2E142FA04DC}" destId="{1C3A2F4A-F898-FE46-9AEE-30D779239B80}" srcOrd="12" destOrd="0" presId="urn:microsoft.com/office/officeart/2008/layout/LinedList"/>
    <dgm:cxn modelId="{1E30CAFC-AABC-E24D-BBD3-FD2BE6906C63}" type="presParOf" srcId="{8387AF60-A180-D54C-9BD8-E2E142FA04DC}" destId="{08D5827D-1408-234E-B038-770A3F20B679}" srcOrd="13" destOrd="0" presId="urn:microsoft.com/office/officeart/2008/layout/LinedList"/>
    <dgm:cxn modelId="{6BFE9E91-2329-D04E-A20A-8A043B3F1922}" type="presParOf" srcId="{08D5827D-1408-234E-B038-770A3F20B679}" destId="{ED807317-8640-DB4D-8EBD-D29C5277B4B0}" srcOrd="0" destOrd="0" presId="urn:microsoft.com/office/officeart/2008/layout/LinedList"/>
    <dgm:cxn modelId="{6CAACE25-240C-4B4C-99E0-06B5BCEA334C}" type="presParOf" srcId="{08D5827D-1408-234E-B038-770A3F20B679}" destId="{71A59630-2AF8-4D44-855C-5C4C2422C08F}" srcOrd="1" destOrd="0" presId="urn:microsoft.com/office/officeart/2008/layout/LinedList"/>
    <dgm:cxn modelId="{B0F4799B-4ECB-7D41-9E97-48B09E9EA528}" type="presParOf" srcId="{08D5827D-1408-234E-B038-770A3F20B679}" destId="{B69DF9FF-486D-8344-81FF-421E0B86BEBD}" srcOrd="2" destOrd="0" presId="urn:microsoft.com/office/officeart/2008/layout/LinedList"/>
    <dgm:cxn modelId="{831A98E4-D237-074C-8261-9670865AA511}" type="presParOf" srcId="{8387AF60-A180-D54C-9BD8-E2E142FA04DC}" destId="{098FF003-AAB8-F541-8070-55395F992F95}" srcOrd="14" destOrd="0" presId="urn:microsoft.com/office/officeart/2008/layout/LinedList"/>
    <dgm:cxn modelId="{7AD58DD5-9D05-2D4F-B260-F3E93A4D7037}" type="presParOf" srcId="{8387AF60-A180-D54C-9BD8-E2E142FA04DC}" destId="{CA1D07F1-82E1-6345-A8C6-029728978EAB}" srcOrd="15" destOrd="0" presId="urn:microsoft.com/office/officeart/2008/layout/LinedList"/>
    <dgm:cxn modelId="{47A8ACCF-AECD-AF4F-990A-744F679C9E02}" type="presParOf" srcId="{8387AF60-A180-D54C-9BD8-E2E142FA04DC}" destId="{A2E452C2-6857-4245-9B1A-14F48BA4E43C}" srcOrd="16" destOrd="0" presId="urn:microsoft.com/office/officeart/2008/layout/LinedList"/>
    <dgm:cxn modelId="{511061AA-B648-E64C-A5FA-915D5B2F80B3}" type="presParOf" srcId="{A2E452C2-6857-4245-9B1A-14F48BA4E43C}" destId="{98899CD7-BF3C-0642-A00A-854823B53F77}" srcOrd="0" destOrd="0" presId="urn:microsoft.com/office/officeart/2008/layout/LinedList"/>
    <dgm:cxn modelId="{584F634E-6D76-0D4F-ABC7-77EC64296272}" type="presParOf" srcId="{A2E452C2-6857-4245-9B1A-14F48BA4E43C}" destId="{44A79935-776B-9043-9B60-A0A7B3993034}" srcOrd="1" destOrd="0" presId="urn:microsoft.com/office/officeart/2008/layout/LinedList"/>
    <dgm:cxn modelId="{6291EBCA-F958-094D-8188-83A1BFE24752}" type="presParOf" srcId="{A2E452C2-6857-4245-9B1A-14F48BA4E43C}" destId="{761A6A4E-E528-434F-A72A-C4FF5356E303}" srcOrd="2" destOrd="0" presId="urn:microsoft.com/office/officeart/2008/layout/LinedList"/>
    <dgm:cxn modelId="{59AF26B2-AAE6-2F4C-B025-2C9A123E2CB8}" type="presParOf" srcId="{8387AF60-A180-D54C-9BD8-E2E142FA04DC}" destId="{85799FC9-CCDF-2641-B188-AD0DE7985E2F}" srcOrd="17" destOrd="0" presId="urn:microsoft.com/office/officeart/2008/layout/LinedList"/>
    <dgm:cxn modelId="{E802DB2C-BC98-4040-BA74-1FCA451344C2}" type="presParOf" srcId="{8387AF60-A180-D54C-9BD8-E2E142FA04DC}" destId="{2760477E-E0A1-A848-B68D-A59384C6FED8}" srcOrd="18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0D4B708-95ED-4725-B53B-B944467A53D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560F10E4-3F2A-42A5-A8F2-47A57BE6ACC6}">
      <dgm:prSet/>
      <dgm:spPr/>
      <dgm:t>
        <a:bodyPr/>
        <a:lstStyle/>
        <a:p>
          <a:r>
            <a:rPr lang="en-US" b="1"/>
            <a:t>Brand Sponsorship</a:t>
          </a:r>
          <a:endParaRPr lang="en-US"/>
        </a:p>
      </dgm:t>
    </dgm:pt>
    <dgm:pt modelId="{B856B412-274D-432B-A58D-62BEB92FDB94}" type="parTrans" cxnId="{E959EF8B-286A-47B7-8904-53937B050CCE}">
      <dgm:prSet/>
      <dgm:spPr/>
      <dgm:t>
        <a:bodyPr/>
        <a:lstStyle/>
        <a:p>
          <a:endParaRPr lang="en-US"/>
        </a:p>
      </dgm:t>
    </dgm:pt>
    <dgm:pt modelId="{8EF62EBA-4ED9-4BF8-9481-4B1AE1E1FE16}" type="sibTrans" cxnId="{E959EF8B-286A-47B7-8904-53937B050CCE}">
      <dgm:prSet/>
      <dgm:spPr/>
      <dgm:t>
        <a:bodyPr/>
        <a:lstStyle/>
        <a:p>
          <a:endParaRPr lang="en-US"/>
        </a:p>
      </dgm:t>
    </dgm:pt>
    <dgm:pt modelId="{6F71F3BE-3DC8-4B42-A2BF-796070D0B9C1}">
      <dgm:prSet/>
      <dgm:spPr/>
      <dgm:t>
        <a:bodyPr/>
        <a:lstStyle/>
        <a:p>
          <a:r>
            <a:rPr lang="en-US"/>
            <a:t>Licensing</a:t>
          </a:r>
        </a:p>
      </dgm:t>
    </dgm:pt>
    <dgm:pt modelId="{BAD79658-854B-405C-BD2B-F71B89D20F15}" type="parTrans" cxnId="{D54BDC82-D5E4-4A4E-874C-E2E91A227587}">
      <dgm:prSet/>
      <dgm:spPr/>
      <dgm:t>
        <a:bodyPr/>
        <a:lstStyle/>
        <a:p>
          <a:endParaRPr lang="en-US"/>
        </a:p>
      </dgm:t>
    </dgm:pt>
    <dgm:pt modelId="{3049B2E1-C3B4-4FAD-BE67-869A403019F9}" type="sibTrans" cxnId="{D54BDC82-D5E4-4A4E-874C-E2E91A227587}">
      <dgm:prSet/>
      <dgm:spPr/>
      <dgm:t>
        <a:bodyPr/>
        <a:lstStyle/>
        <a:p>
          <a:endParaRPr lang="en-US"/>
        </a:p>
      </dgm:t>
    </dgm:pt>
    <dgm:pt modelId="{7313A96E-89A3-47D6-ABF3-69B134DD3598}">
      <dgm:prSet/>
      <dgm:spPr/>
      <dgm:t>
        <a:bodyPr/>
        <a:lstStyle/>
        <a:p>
          <a:r>
            <a:rPr lang="en-US"/>
            <a:t>Name and character licensing has grown</a:t>
          </a:r>
        </a:p>
      </dgm:t>
    </dgm:pt>
    <dgm:pt modelId="{C09C5847-E9E5-48AC-A381-4E555C2DC373}" type="parTrans" cxnId="{2A237415-082D-4898-819A-22DD06885765}">
      <dgm:prSet/>
      <dgm:spPr/>
      <dgm:t>
        <a:bodyPr/>
        <a:lstStyle/>
        <a:p>
          <a:endParaRPr lang="en-US"/>
        </a:p>
      </dgm:t>
    </dgm:pt>
    <dgm:pt modelId="{BA25E1C8-DDC3-433D-8079-8BA851D57070}" type="sibTrans" cxnId="{2A237415-082D-4898-819A-22DD06885765}">
      <dgm:prSet/>
      <dgm:spPr/>
      <dgm:t>
        <a:bodyPr/>
        <a:lstStyle/>
        <a:p>
          <a:endParaRPr lang="en-US"/>
        </a:p>
      </dgm:t>
    </dgm:pt>
    <dgm:pt modelId="{74967D95-2528-4610-B224-B4D01806F5E3}">
      <dgm:prSet/>
      <dgm:spPr/>
      <dgm:t>
        <a:bodyPr/>
        <a:lstStyle/>
        <a:p>
          <a:r>
            <a:rPr lang="en-US"/>
            <a:t>Disney characters on children accessories; CK; Gucci etc. </a:t>
          </a:r>
        </a:p>
      </dgm:t>
    </dgm:pt>
    <dgm:pt modelId="{EAC5EF22-435D-465C-B517-4D6DDEB68EAF}" type="parTrans" cxnId="{16CD1A78-23D1-4FCC-9E36-4F08087436AF}">
      <dgm:prSet/>
      <dgm:spPr/>
      <dgm:t>
        <a:bodyPr/>
        <a:lstStyle/>
        <a:p>
          <a:endParaRPr lang="en-US"/>
        </a:p>
      </dgm:t>
    </dgm:pt>
    <dgm:pt modelId="{C2E109A6-F2D8-4A22-8188-A5CEF8B6AD02}" type="sibTrans" cxnId="{16CD1A78-23D1-4FCC-9E36-4F08087436AF}">
      <dgm:prSet/>
      <dgm:spPr/>
      <dgm:t>
        <a:bodyPr/>
        <a:lstStyle/>
        <a:p>
          <a:endParaRPr lang="en-US"/>
        </a:p>
      </dgm:t>
    </dgm:pt>
    <dgm:pt modelId="{D8C4ABEC-3742-4456-9A17-BB0C966C3CD2}">
      <dgm:prSet/>
      <dgm:spPr/>
      <dgm:t>
        <a:bodyPr/>
        <a:lstStyle/>
        <a:p>
          <a:r>
            <a:rPr lang="en-US"/>
            <a:t>https://youtu.be/0W7gnGU4wto</a:t>
          </a:r>
        </a:p>
      </dgm:t>
    </dgm:pt>
    <dgm:pt modelId="{147B0E79-7933-4F91-9522-61E8F1DF44F8}" type="parTrans" cxnId="{C1375CD4-0C8C-4A74-9739-1D58F574476C}">
      <dgm:prSet/>
      <dgm:spPr/>
      <dgm:t>
        <a:bodyPr/>
        <a:lstStyle/>
        <a:p>
          <a:endParaRPr lang="en-US"/>
        </a:p>
      </dgm:t>
    </dgm:pt>
    <dgm:pt modelId="{F61F9DA5-68FC-4C5E-A484-FF8D029E477D}" type="sibTrans" cxnId="{C1375CD4-0C8C-4A74-9739-1D58F574476C}">
      <dgm:prSet/>
      <dgm:spPr/>
      <dgm:t>
        <a:bodyPr/>
        <a:lstStyle/>
        <a:p>
          <a:endParaRPr lang="en-US"/>
        </a:p>
      </dgm:t>
    </dgm:pt>
    <dgm:pt modelId="{071899B8-0907-4074-9959-AB9D2F80698D}">
      <dgm:prSet/>
      <dgm:spPr/>
      <dgm:t>
        <a:bodyPr/>
        <a:lstStyle/>
        <a:p>
          <a:r>
            <a:rPr lang="en-US"/>
            <a:t>Co-branding</a:t>
          </a:r>
        </a:p>
      </dgm:t>
    </dgm:pt>
    <dgm:pt modelId="{85971E3F-0B13-45D8-A896-38F38C95286F}" type="parTrans" cxnId="{88753AC1-2B4B-4112-B86E-655D341577B8}">
      <dgm:prSet/>
      <dgm:spPr/>
      <dgm:t>
        <a:bodyPr/>
        <a:lstStyle/>
        <a:p>
          <a:endParaRPr lang="en-US"/>
        </a:p>
      </dgm:t>
    </dgm:pt>
    <dgm:pt modelId="{1871DFD5-7850-48D7-9AFF-F671DAAC1E73}" type="sibTrans" cxnId="{88753AC1-2B4B-4112-B86E-655D341577B8}">
      <dgm:prSet/>
      <dgm:spPr/>
      <dgm:t>
        <a:bodyPr/>
        <a:lstStyle/>
        <a:p>
          <a:endParaRPr lang="en-US"/>
        </a:p>
      </dgm:t>
    </dgm:pt>
    <dgm:pt modelId="{006BE04B-6178-44F8-B9AF-6204B9EAD732}">
      <dgm:prSet/>
      <dgm:spPr/>
      <dgm:t>
        <a:bodyPr/>
        <a:lstStyle/>
        <a:p>
          <a:r>
            <a:rPr lang="en-US"/>
            <a:t>When two established brand names of different companies are used on the same product: Puma-Ferrari, GoPro &amp; Redbull and etc</a:t>
          </a:r>
        </a:p>
      </dgm:t>
    </dgm:pt>
    <dgm:pt modelId="{0E7A8499-1B0F-40B9-8BF1-2E59D6205381}" type="parTrans" cxnId="{1597D70D-4B3E-414E-9291-1E05561E6F1E}">
      <dgm:prSet/>
      <dgm:spPr/>
      <dgm:t>
        <a:bodyPr/>
        <a:lstStyle/>
        <a:p>
          <a:endParaRPr lang="en-US"/>
        </a:p>
      </dgm:t>
    </dgm:pt>
    <dgm:pt modelId="{2DEB4AFB-3610-4E31-89D8-AEEB96F5D4A9}" type="sibTrans" cxnId="{1597D70D-4B3E-414E-9291-1E05561E6F1E}">
      <dgm:prSet/>
      <dgm:spPr/>
      <dgm:t>
        <a:bodyPr/>
        <a:lstStyle/>
        <a:p>
          <a:endParaRPr lang="en-US"/>
        </a:p>
      </dgm:t>
    </dgm:pt>
    <dgm:pt modelId="{65FCDC13-ADDF-4B4F-9687-2058BE585339}">
      <dgm:prSet/>
      <dgm:spPr/>
      <dgm:t>
        <a:bodyPr/>
        <a:lstStyle/>
        <a:p>
          <a:r>
            <a:rPr lang="en-US"/>
            <a:t>https://www.youtube.com/watch?v=zOIk-Ddg1E8</a:t>
          </a:r>
        </a:p>
      </dgm:t>
    </dgm:pt>
    <dgm:pt modelId="{31426D44-9D45-4A46-AE67-E4300833D70B}" type="parTrans" cxnId="{8192F82C-5FD5-4874-A164-229EB3346F73}">
      <dgm:prSet/>
      <dgm:spPr/>
      <dgm:t>
        <a:bodyPr/>
        <a:lstStyle/>
        <a:p>
          <a:endParaRPr lang="en-US"/>
        </a:p>
      </dgm:t>
    </dgm:pt>
    <dgm:pt modelId="{72547029-ADCB-4FA2-BB4E-C8E64B35853A}" type="sibTrans" cxnId="{8192F82C-5FD5-4874-A164-229EB3346F73}">
      <dgm:prSet/>
      <dgm:spPr/>
      <dgm:t>
        <a:bodyPr/>
        <a:lstStyle/>
        <a:p>
          <a:endParaRPr lang="en-US"/>
        </a:p>
      </dgm:t>
    </dgm:pt>
    <dgm:pt modelId="{C64B3140-9CB2-284F-A3B0-721114F73FA7}" type="pres">
      <dgm:prSet presAssocID="{00D4B708-95ED-4725-B53B-B944467A53D0}" presName="linear" presStyleCnt="0">
        <dgm:presLayoutVars>
          <dgm:dir/>
          <dgm:animLvl val="lvl"/>
          <dgm:resizeHandles val="exact"/>
        </dgm:presLayoutVars>
      </dgm:prSet>
      <dgm:spPr/>
    </dgm:pt>
    <dgm:pt modelId="{C75C7F28-53DF-E94A-8A17-24271303BE92}" type="pres">
      <dgm:prSet presAssocID="{560F10E4-3F2A-42A5-A8F2-47A57BE6ACC6}" presName="parentLin" presStyleCnt="0"/>
      <dgm:spPr/>
    </dgm:pt>
    <dgm:pt modelId="{B0D5929B-41F2-F349-98EB-3F80D0DE6659}" type="pres">
      <dgm:prSet presAssocID="{560F10E4-3F2A-42A5-A8F2-47A57BE6ACC6}" presName="parentLeftMargin" presStyleLbl="node1" presStyleIdx="0" presStyleCnt="3"/>
      <dgm:spPr/>
    </dgm:pt>
    <dgm:pt modelId="{29B3E626-3F24-244C-B971-40F078AF2CD1}" type="pres">
      <dgm:prSet presAssocID="{560F10E4-3F2A-42A5-A8F2-47A57BE6ACC6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F339F4A1-B458-2745-BD26-4F14B38F08FC}" type="pres">
      <dgm:prSet presAssocID="{560F10E4-3F2A-42A5-A8F2-47A57BE6ACC6}" presName="negativeSpace" presStyleCnt="0"/>
      <dgm:spPr/>
    </dgm:pt>
    <dgm:pt modelId="{B3FB5388-F195-924D-ABB8-5A75D428674F}" type="pres">
      <dgm:prSet presAssocID="{560F10E4-3F2A-42A5-A8F2-47A57BE6ACC6}" presName="childText" presStyleLbl="conFgAcc1" presStyleIdx="0" presStyleCnt="3">
        <dgm:presLayoutVars>
          <dgm:bulletEnabled val="1"/>
        </dgm:presLayoutVars>
      </dgm:prSet>
      <dgm:spPr/>
    </dgm:pt>
    <dgm:pt modelId="{49E1D9C9-968B-624D-A49C-3C6A672D866D}" type="pres">
      <dgm:prSet presAssocID="{8EF62EBA-4ED9-4BF8-9481-4B1AE1E1FE16}" presName="spaceBetweenRectangles" presStyleCnt="0"/>
      <dgm:spPr/>
    </dgm:pt>
    <dgm:pt modelId="{B69BF704-E071-674E-A6DC-EC019F4B7A1B}" type="pres">
      <dgm:prSet presAssocID="{6F71F3BE-3DC8-4B42-A2BF-796070D0B9C1}" presName="parentLin" presStyleCnt="0"/>
      <dgm:spPr/>
    </dgm:pt>
    <dgm:pt modelId="{45A5AA42-54B8-1D44-AD9C-8E832DA3223C}" type="pres">
      <dgm:prSet presAssocID="{6F71F3BE-3DC8-4B42-A2BF-796070D0B9C1}" presName="parentLeftMargin" presStyleLbl="node1" presStyleIdx="0" presStyleCnt="3"/>
      <dgm:spPr/>
    </dgm:pt>
    <dgm:pt modelId="{6B1100BB-BDE1-B746-9D5F-13F3A092376B}" type="pres">
      <dgm:prSet presAssocID="{6F71F3BE-3DC8-4B42-A2BF-796070D0B9C1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05B95EFA-007C-A049-9BA6-20AA48163C73}" type="pres">
      <dgm:prSet presAssocID="{6F71F3BE-3DC8-4B42-A2BF-796070D0B9C1}" presName="negativeSpace" presStyleCnt="0"/>
      <dgm:spPr/>
    </dgm:pt>
    <dgm:pt modelId="{51D4580E-5570-BE47-9E79-8F6B6D480302}" type="pres">
      <dgm:prSet presAssocID="{6F71F3BE-3DC8-4B42-A2BF-796070D0B9C1}" presName="childText" presStyleLbl="conFgAcc1" presStyleIdx="1" presStyleCnt="3">
        <dgm:presLayoutVars>
          <dgm:bulletEnabled val="1"/>
        </dgm:presLayoutVars>
      </dgm:prSet>
      <dgm:spPr/>
    </dgm:pt>
    <dgm:pt modelId="{1390098E-F3AC-1A47-8F33-2ABD53D40913}" type="pres">
      <dgm:prSet presAssocID="{3049B2E1-C3B4-4FAD-BE67-869A403019F9}" presName="spaceBetweenRectangles" presStyleCnt="0"/>
      <dgm:spPr/>
    </dgm:pt>
    <dgm:pt modelId="{B4BCA093-82C2-A846-98D6-97286CD190EF}" type="pres">
      <dgm:prSet presAssocID="{071899B8-0907-4074-9959-AB9D2F80698D}" presName="parentLin" presStyleCnt="0"/>
      <dgm:spPr/>
    </dgm:pt>
    <dgm:pt modelId="{075CEF46-32AF-FC4B-8388-8C666107E5F4}" type="pres">
      <dgm:prSet presAssocID="{071899B8-0907-4074-9959-AB9D2F80698D}" presName="parentLeftMargin" presStyleLbl="node1" presStyleIdx="1" presStyleCnt="3"/>
      <dgm:spPr/>
    </dgm:pt>
    <dgm:pt modelId="{CF81749C-D6E7-2441-B73C-B561C7631FC2}" type="pres">
      <dgm:prSet presAssocID="{071899B8-0907-4074-9959-AB9D2F80698D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E6F0C52C-F814-8545-958F-1AE0048AC013}" type="pres">
      <dgm:prSet presAssocID="{071899B8-0907-4074-9959-AB9D2F80698D}" presName="negativeSpace" presStyleCnt="0"/>
      <dgm:spPr/>
    </dgm:pt>
    <dgm:pt modelId="{086E7126-4780-7A42-8697-E09094BF44CF}" type="pres">
      <dgm:prSet presAssocID="{071899B8-0907-4074-9959-AB9D2F80698D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597D70D-4B3E-414E-9291-1E05561E6F1E}" srcId="{071899B8-0907-4074-9959-AB9D2F80698D}" destId="{006BE04B-6178-44F8-B9AF-6204B9EAD732}" srcOrd="0" destOrd="0" parTransId="{0E7A8499-1B0F-40B9-8BF1-2E59D6205381}" sibTransId="{2DEB4AFB-3610-4E31-89D8-AEEB96F5D4A9}"/>
    <dgm:cxn modelId="{2A237415-082D-4898-819A-22DD06885765}" srcId="{6F71F3BE-3DC8-4B42-A2BF-796070D0B9C1}" destId="{7313A96E-89A3-47D6-ABF3-69B134DD3598}" srcOrd="0" destOrd="0" parTransId="{C09C5847-E9E5-48AC-A381-4E555C2DC373}" sibTransId="{BA25E1C8-DDC3-433D-8079-8BA851D57070}"/>
    <dgm:cxn modelId="{B9E93617-4A88-3B40-8337-89550A90D867}" type="presOf" srcId="{D8C4ABEC-3742-4456-9A17-BB0C966C3CD2}" destId="{51D4580E-5570-BE47-9E79-8F6B6D480302}" srcOrd="0" destOrd="2" presId="urn:microsoft.com/office/officeart/2005/8/layout/list1"/>
    <dgm:cxn modelId="{8192F82C-5FD5-4874-A164-229EB3346F73}" srcId="{071899B8-0907-4074-9959-AB9D2F80698D}" destId="{65FCDC13-ADDF-4B4F-9687-2058BE585339}" srcOrd="1" destOrd="0" parTransId="{31426D44-9D45-4A46-AE67-E4300833D70B}" sibTransId="{72547029-ADCB-4FA2-BB4E-C8E64B35853A}"/>
    <dgm:cxn modelId="{42272B31-4E5E-9140-9ACB-F6DE0678B207}" type="presOf" srcId="{00D4B708-95ED-4725-B53B-B944467A53D0}" destId="{C64B3140-9CB2-284F-A3B0-721114F73FA7}" srcOrd="0" destOrd="0" presId="urn:microsoft.com/office/officeart/2005/8/layout/list1"/>
    <dgm:cxn modelId="{716F5442-D168-E345-82BE-D09923CCB241}" type="presOf" srcId="{6F71F3BE-3DC8-4B42-A2BF-796070D0B9C1}" destId="{45A5AA42-54B8-1D44-AD9C-8E832DA3223C}" srcOrd="0" destOrd="0" presId="urn:microsoft.com/office/officeart/2005/8/layout/list1"/>
    <dgm:cxn modelId="{001BC152-1756-5642-AA4D-36C1DB61A8C2}" type="presOf" srcId="{560F10E4-3F2A-42A5-A8F2-47A57BE6ACC6}" destId="{B0D5929B-41F2-F349-98EB-3F80D0DE6659}" srcOrd="0" destOrd="0" presId="urn:microsoft.com/office/officeart/2005/8/layout/list1"/>
    <dgm:cxn modelId="{6202BE55-C92F-2C47-89E6-D36184E3D40E}" type="presOf" srcId="{560F10E4-3F2A-42A5-A8F2-47A57BE6ACC6}" destId="{29B3E626-3F24-244C-B971-40F078AF2CD1}" srcOrd="1" destOrd="0" presId="urn:microsoft.com/office/officeart/2005/8/layout/list1"/>
    <dgm:cxn modelId="{16CD1A78-23D1-4FCC-9E36-4F08087436AF}" srcId="{6F71F3BE-3DC8-4B42-A2BF-796070D0B9C1}" destId="{74967D95-2528-4610-B224-B4D01806F5E3}" srcOrd="1" destOrd="0" parTransId="{EAC5EF22-435D-465C-B517-4D6DDEB68EAF}" sibTransId="{C2E109A6-F2D8-4A22-8188-A5CEF8B6AD02}"/>
    <dgm:cxn modelId="{3050AB7A-BDD6-7A40-B5A4-0B718971EACD}" type="presOf" srcId="{071899B8-0907-4074-9959-AB9D2F80698D}" destId="{075CEF46-32AF-FC4B-8388-8C666107E5F4}" srcOrd="0" destOrd="0" presId="urn:microsoft.com/office/officeart/2005/8/layout/list1"/>
    <dgm:cxn modelId="{9BD0837F-7136-0142-A5D1-E7D39569ED9F}" type="presOf" srcId="{006BE04B-6178-44F8-B9AF-6204B9EAD732}" destId="{086E7126-4780-7A42-8697-E09094BF44CF}" srcOrd="0" destOrd="0" presId="urn:microsoft.com/office/officeart/2005/8/layout/list1"/>
    <dgm:cxn modelId="{D54BDC82-D5E4-4A4E-874C-E2E91A227587}" srcId="{00D4B708-95ED-4725-B53B-B944467A53D0}" destId="{6F71F3BE-3DC8-4B42-A2BF-796070D0B9C1}" srcOrd="1" destOrd="0" parTransId="{BAD79658-854B-405C-BD2B-F71B89D20F15}" sibTransId="{3049B2E1-C3B4-4FAD-BE67-869A403019F9}"/>
    <dgm:cxn modelId="{E959EF8B-286A-47B7-8904-53937B050CCE}" srcId="{00D4B708-95ED-4725-B53B-B944467A53D0}" destId="{560F10E4-3F2A-42A5-A8F2-47A57BE6ACC6}" srcOrd="0" destOrd="0" parTransId="{B856B412-274D-432B-A58D-62BEB92FDB94}" sibTransId="{8EF62EBA-4ED9-4BF8-9481-4B1AE1E1FE16}"/>
    <dgm:cxn modelId="{00831094-6FD0-9349-89FD-83A04DFD1FAB}" type="presOf" srcId="{071899B8-0907-4074-9959-AB9D2F80698D}" destId="{CF81749C-D6E7-2441-B73C-B561C7631FC2}" srcOrd="1" destOrd="0" presId="urn:microsoft.com/office/officeart/2005/8/layout/list1"/>
    <dgm:cxn modelId="{64C33B94-37B7-D544-84FE-2F27A721BF8C}" type="presOf" srcId="{74967D95-2528-4610-B224-B4D01806F5E3}" destId="{51D4580E-5570-BE47-9E79-8F6B6D480302}" srcOrd="0" destOrd="1" presId="urn:microsoft.com/office/officeart/2005/8/layout/list1"/>
    <dgm:cxn modelId="{A53347A4-9946-2C4E-AF5E-3C8D3C9296B9}" type="presOf" srcId="{7313A96E-89A3-47D6-ABF3-69B134DD3598}" destId="{51D4580E-5570-BE47-9E79-8F6B6D480302}" srcOrd="0" destOrd="0" presId="urn:microsoft.com/office/officeart/2005/8/layout/list1"/>
    <dgm:cxn modelId="{88753AC1-2B4B-4112-B86E-655D341577B8}" srcId="{00D4B708-95ED-4725-B53B-B944467A53D0}" destId="{071899B8-0907-4074-9959-AB9D2F80698D}" srcOrd="2" destOrd="0" parTransId="{85971E3F-0B13-45D8-A896-38F38C95286F}" sibTransId="{1871DFD5-7850-48D7-9AFF-F671DAAC1E73}"/>
    <dgm:cxn modelId="{15FB49C8-1169-4745-95E5-B892932F9FED}" type="presOf" srcId="{6F71F3BE-3DC8-4B42-A2BF-796070D0B9C1}" destId="{6B1100BB-BDE1-B746-9D5F-13F3A092376B}" srcOrd="1" destOrd="0" presId="urn:microsoft.com/office/officeart/2005/8/layout/list1"/>
    <dgm:cxn modelId="{C1375CD4-0C8C-4A74-9739-1D58F574476C}" srcId="{6F71F3BE-3DC8-4B42-A2BF-796070D0B9C1}" destId="{D8C4ABEC-3742-4456-9A17-BB0C966C3CD2}" srcOrd="2" destOrd="0" parTransId="{147B0E79-7933-4F91-9522-61E8F1DF44F8}" sibTransId="{F61F9DA5-68FC-4C5E-A484-FF8D029E477D}"/>
    <dgm:cxn modelId="{454C2CF3-FC71-6148-8E0E-61FB4126400F}" type="presOf" srcId="{65FCDC13-ADDF-4B4F-9687-2058BE585339}" destId="{086E7126-4780-7A42-8697-E09094BF44CF}" srcOrd="0" destOrd="1" presId="urn:microsoft.com/office/officeart/2005/8/layout/list1"/>
    <dgm:cxn modelId="{405CF849-F02C-F34E-9314-1140FC126FAF}" type="presParOf" srcId="{C64B3140-9CB2-284F-A3B0-721114F73FA7}" destId="{C75C7F28-53DF-E94A-8A17-24271303BE92}" srcOrd="0" destOrd="0" presId="urn:microsoft.com/office/officeart/2005/8/layout/list1"/>
    <dgm:cxn modelId="{F4E114C3-DAAE-6248-8F67-DD14CEBB257A}" type="presParOf" srcId="{C75C7F28-53DF-E94A-8A17-24271303BE92}" destId="{B0D5929B-41F2-F349-98EB-3F80D0DE6659}" srcOrd="0" destOrd="0" presId="urn:microsoft.com/office/officeart/2005/8/layout/list1"/>
    <dgm:cxn modelId="{81A5B57E-7FA9-0C40-9A49-30382DF57980}" type="presParOf" srcId="{C75C7F28-53DF-E94A-8A17-24271303BE92}" destId="{29B3E626-3F24-244C-B971-40F078AF2CD1}" srcOrd="1" destOrd="0" presId="urn:microsoft.com/office/officeart/2005/8/layout/list1"/>
    <dgm:cxn modelId="{B09984A1-2654-B042-A2F6-63DB56897DF9}" type="presParOf" srcId="{C64B3140-9CB2-284F-A3B0-721114F73FA7}" destId="{F339F4A1-B458-2745-BD26-4F14B38F08FC}" srcOrd="1" destOrd="0" presId="urn:microsoft.com/office/officeart/2005/8/layout/list1"/>
    <dgm:cxn modelId="{610F8AD7-8459-DD4F-A266-BA2874008DF0}" type="presParOf" srcId="{C64B3140-9CB2-284F-A3B0-721114F73FA7}" destId="{B3FB5388-F195-924D-ABB8-5A75D428674F}" srcOrd="2" destOrd="0" presId="urn:microsoft.com/office/officeart/2005/8/layout/list1"/>
    <dgm:cxn modelId="{A3E85967-2BF5-A944-AA79-5FB2A6462AB8}" type="presParOf" srcId="{C64B3140-9CB2-284F-A3B0-721114F73FA7}" destId="{49E1D9C9-968B-624D-A49C-3C6A672D866D}" srcOrd="3" destOrd="0" presId="urn:microsoft.com/office/officeart/2005/8/layout/list1"/>
    <dgm:cxn modelId="{00E7279E-4C6E-9E4D-8D9D-6BD7E2649C6E}" type="presParOf" srcId="{C64B3140-9CB2-284F-A3B0-721114F73FA7}" destId="{B69BF704-E071-674E-A6DC-EC019F4B7A1B}" srcOrd="4" destOrd="0" presId="urn:microsoft.com/office/officeart/2005/8/layout/list1"/>
    <dgm:cxn modelId="{31A0266F-E83B-F14D-AB94-4F8731D36580}" type="presParOf" srcId="{B69BF704-E071-674E-A6DC-EC019F4B7A1B}" destId="{45A5AA42-54B8-1D44-AD9C-8E832DA3223C}" srcOrd="0" destOrd="0" presId="urn:microsoft.com/office/officeart/2005/8/layout/list1"/>
    <dgm:cxn modelId="{AECFC3DD-0844-6348-8BC2-6164C940A3C9}" type="presParOf" srcId="{B69BF704-E071-674E-A6DC-EC019F4B7A1B}" destId="{6B1100BB-BDE1-B746-9D5F-13F3A092376B}" srcOrd="1" destOrd="0" presId="urn:microsoft.com/office/officeart/2005/8/layout/list1"/>
    <dgm:cxn modelId="{63A66905-0BFB-D64A-98ED-AEB953C3348E}" type="presParOf" srcId="{C64B3140-9CB2-284F-A3B0-721114F73FA7}" destId="{05B95EFA-007C-A049-9BA6-20AA48163C73}" srcOrd="5" destOrd="0" presId="urn:microsoft.com/office/officeart/2005/8/layout/list1"/>
    <dgm:cxn modelId="{66FFE90A-345C-E14F-846D-D0091955DB3E}" type="presParOf" srcId="{C64B3140-9CB2-284F-A3B0-721114F73FA7}" destId="{51D4580E-5570-BE47-9E79-8F6B6D480302}" srcOrd="6" destOrd="0" presId="urn:microsoft.com/office/officeart/2005/8/layout/list1"/>
    <dgm:cxn modelId="{152A9271-7004-9A4A-A636-04FD00049D15}" type="presParOf" srcId="{C64B3140-9CB2-284F-A3B0-721114F73FA7}" destId="{1390098E-F3AC-1A47-8F33-2ABD53D40913}" srcOrd="7" destOrd="0" presId="urn:microsoft.com/office/officeart/2005/8/layout/list1"/>
    <dgm:cxn modelId="{CF5C82FC-D01A-6A47-A839-10256911BBFD}" type="presParOf" srcId="{C64B3140-9CB2-284F-A3B0-721114F73FA7}" destId="{B4BCA093-82C2-A846-98D6-97286CD190EF}" srcOrd="8" destOrd="0" presId="urn:microsoft.com/office/officeart/2005/8/layout/list1"/>
    <dgm:cxn modelId="{387B55D5-A052-A341-8CC3-290CE51656EF}" type="presParOf" srcId="{B4BCA093-82C2-A846-98D6-97286CD190EF}" destId="{075CEF46-32AF-FC4B-8388-8C666107E5F4}" srcOrd="0" destOrd="0" presId="urn:microsoft.com/office/officeart/2005/8/layout/list1"/>
    <dgm:cxn modelId="{75A6096F-4231-4E49-8CD1-BF1C30B68687}" type="presParOf" srcId="{B4BCA093-82C2-A846-98D6-97286CD190EF}" destId="{CF81749C-D6E7-2441-B73C-B561C7631FC2}" srcOrd="1" destOrd="0" presId="urn:microsoft.com/office/officeart/2005/8/layout/list1"/>
    <dgm:cxn modelId="{E64E6183-ED0F-6743-97B8-2AA31F69B30A}" type="presParOf" srcId="{C64B3140-9CB2-284F-A3B0-721114F73FA7}" destId="{E6F0C52C-F814-8545-958F-1AE0048AC013}" srcOrd="9" destOrd="0" presId="urn:microsoft.com/office/officeart/2005/8/layout/list1"/>
    <dgm:cxn modelId="{6C313660-4DE2-4444-8E09-BE4E9C60556C}" type="presParOf" srcId="{C64B3140-9CB2-284F-A3B0-721114F73FA7}" destId="{086E7126-4780-7A42-8697-E09094BF44C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305373-3E36-43DA-82C0-155BD6218BA7}">
      <dsp:nvSpPr>
        <dsp:cNvPr id="0" name=""/>
        <dsp:cNvSpPr/>
      </dsp:nvSpPr>
      <dsp:spPr>
        <a:xfrm>
          <a:off x="566894" y="752643"/>
          <a:ext cx="1509750" cy="1509750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52C5F8-2F80-4E1D-8D38-7B62A789F4DC}">
      <dsp:nvSpPr>
        <dsp:cNvPr id="0" name=""/>
        <dsp:cNvSpPr/>
      </dsp:nvSpPr>
      <dsp:spPr>
        <a:xfrm>
          <a:off x="888644" y="1074393"/>
          <a:ext cx="866250" cy="86625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94FA59-45E7-47D1-A85E-E6B229453749}">
      <dsp:nvSpPr>
        <dsp:cNvPr id="0" name=""/>
        <dsp:cNvSpPr/>
      </dsp:nvSpPr>
      <dsp:spPr>
        <a:xfrm>
          <a:off x="84269" y="2732643"/>
          <a:ext cx="2475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b="1" kern="1200"/>
            <a:t>Brand equity</a:t>
          </a:r>
          <a:endParaRPr lang="en-US" sz="1100" kern="1200"/>
        </a:p>
      </dsp:txBody>
      <dsp:txXfrm>
        <a:off x="84269" y="2732643"/>
        <a:ext cx="2475000" cy="720000"/>
      </dsp:txXfrm>
    </dsp:sp>
    <dsp:sp modelId="{CA4B7E4B-81A6-4042-B3B5-12DB51F43204}">
      <dsp:nvSpPr>
        <dsp:cNvPr id="0" name=""/>
        <dsp:cNvSpPr/>
      </dsp:nvSpPr>
      <dsp:spPr>
        <a:xfrm>
          <a:off x="3475019" y="752643"/>
          <a:ext cx="1509750" cy="1509750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83AA63-4274-4F0F-ADE5-CB2CDF44A24B}">
      <dsp:nvSpPr>
        <dsp:cNvPr id="0" name=""/>
        <dsp:cNvSpPr/>
      </dsp:nvSpPr>
      <dsp:spPr>
        <a:xfrm>
          <a:off x="3796769" y="1074393"/>
          <a:ext cx="866250" cy="86625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C514B2-E264-40BA-8243-BCF7FDDE8300}">
      <dsp:nvSpPr>
        <dsp:cNvPr id="0" name=""/>
        <dsp:cNvSpPr/>
      </dsp:nvSpPr>
      <dsp:spPr>
        <a:xfrm>
          <a:off x="2992394" y="2732643"/>
          <a:ext cx="2475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The differential effect that knowing the brand name has on customer response to the product or its marketing.</a:t>
          </a:r>
        </a:p>
      </dsp:txBody>
      <dsp:txXfrm>
        <a:off x="2992394" y="2732643"/>
        <a:ext cx="2475000" cy="720000"/>
      </dsp:txXfrm>
    </dsp:sp>
    <dsp:sp modelId="{062A0C6F-BE77-461A-B30C-54DE5DFA1875}">
      <dsp:nvSpPr>
        <dsp:cNvPr id="0" name=""/>
        <dsp:cNvSpPr/>
      </dsp:nvSpPr>
      <dsp:spPr>
        <a:xfrm>
          <a:off x="6383144" y="752643"/>
          <a:ext cx="1509750" cy="1509750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F3CC6E-35FC-45E6-B2CE-4B727D324395}">
      <dsp:nvSpPr>
        <dsp:cNvPr id="0" name=""/>
        <dsp:cNvSpPr/>
      </dsp:nvSpPr>
      <dsp:spPr>
        <a:xfrm>
          <a:off x="6704894" y="1074393"/>
          <a:ext cx="866250" cy="86625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7B95DB-E618-4A06-AE7A-34C1A0EA460E}">
      <dsp:nvSpPr>
        <dsp:cNvPr id="0" name=""/>
        <dsp:cNvSpPr/>
      </dsp:nvSpPr>
      <dsp:spPr>
        <a:xfrm>
          <a:off x="5900519" y="2732643"/>
          <a:ext cx="2475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It is the positive differential effect that knowing the brand name has on customer response to the product or service</a:t>
          </a:r>
        </a:p>
      </dsp:txBody>
      <dsp:txXfrm>
        <a:off x="5900519" y="2732643"/>
        <a:ext cx="2475000" cy="72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22CFAA-7E7A-C24C-978E-D67BFA8A0024}">
      <dsp:nvSpPr>
        <dsp:cNvPr id="0" name=""/>
        <dsp:cNvSpPr/>
      </dsp:nvSpPr>
      <dsp:spPr>
        <a:xfrm>
          <a:off x="0" y="481518"/>
          <a:ext cx="8459788" cy="599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/>
            <a:t>Brand equity</a:t>
          </a:r>
          <a:endParaRPr lang="en-US" sz="2500" kern="1200"/>
        </a:p>
      </dsp:txBody>
      <dsp:txXfrm>
        <a:off x="29271" y="510789"/>
        <a:ext cx="8401246" cy="541083"/>
      </dsp:txXfrm>
    </dsp:sp>
    <dsp:sp modelId="{1C89994D-0540-3C4C-B55D-3F98E5B3E0AB}">
      <dsp:nvSpPr>
        <dsp:cNvPr id="0" name=""/>
        <dsp:cNvSpPr/>
      </dsp:nvSpPr>
      <dsp:spPr>
        <a:xfrm>
          <a:off x="0" y="1153143"/>
          <a:ext cx="8459788" cy="599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Brands with strong equity have many competitive advantages:</a:t>
          </a:r>
        </a:p>
      </dsp:txBody>
      <dsp:txXfrm>
        <a:off x="29271" y="1182414"/>
        <a:ext cx="8401246" cy="541083"/>
      </dsp:txXfrm>
    </dsp:sp>
    <dsp:sp modelId="{70A1DAC6-E1E9-684D-974F-2C9173750AC6}">
      <dsp:nvSpPr>
        <dsp:cNvPr id="0" name=""/>
        <dsp:cNvSpPr/>
      </dsp:nvSpPr>
      <dsp:spPr>
        <a:xfrm>
          <a:off x="0" y="1752768"/>
          <a:ext cx="8459788" cy="1371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8598" tIns="31750" rIns="177800" bIns="3175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kern="1200"/>
            <a:t>High consumer awareness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kern="1200"/>
            <a:t>Strong brand loyalty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kern="1200"/>
            <a:t>Helps when introducing new products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kern="1200"/>
            <a:t>Less susceptible to price competition</a:t>
          </a:r>
        </a:p>
      </dsp:txBody>
      <dsp:txXfrm>
        <a:off x="0" y="1752768"/>
        <a:ext cx="8459788" cy="1371375"/>
      </dsp:txXfrm>
    </dsp:sp>
    <dsp:sp modelId="{9E85824A-BD58-CD44-AC9A-ACB5391FB20C}">
      <dsp:nvSpPr>
        <dsp:cNvPr id="0" name=""/>
        <dsp:cNvSpPr/>
      </dsp:nvSpPr>
      <dsp:spPr>
        <a:xfrm>
          <a:off x="0" y="3124143"/>
          <a:ext cx="8459788" cy="599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Example - iPhone</a:t>
          </a:r>
        </a:p>
      </dsp:txBody>
      <dsp:txXfrm>
        <a:off x="29271" y="3153414"/>
        <a:ext cx="8401246" cy="54108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34F0D8-0103-1648-8357-B738E2D05A87}">
      <dsp:nvSpPr>
        <dsp:cNvPr id="0" name=""/>
        <dsp:cNvSpPr/>
      </dsp:nvSpPr>
      <dsp:spPr>
        <a:xfrm>
          <a:off x="0" y="0"/>
          <a:ext cx="845978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BE7D86-D498-7A43-A097-8406DC9BB0D6}">
      <dsp:nvSpPr>
        <dsp:cNvPr id="0" name=""/>
        <dsp:cNvSpPr/>
      </dsp:nvSpPr>
      <dsp:spPr>
        <a:xfrm>
          <a:off x="0" y="0"/>
          <a:ext cx="1691957" cy="21026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1" kern="1200"/>
            <a:t>Brand Name Selection</a:t>
          </a:r>
          <a:endParaRPr lang="en-US" sz="3000" kern="1200"/>
        </a:p>
      </dsp:txBody>
      <dsp:txXfrm>
        <a:off x="0" y="0"/>
        <a:ext cx="1691957" cy="2102643"/>
      </dsp:txXfrm>
    </dsp:sp>
    <dsp:sp modelId="{5C72032A-9CE2-6146-A42D-ECD5569BC783}">
      <dsp:nvSpPr>
        <dsp:cNvPr id="0" name=""/>
        <dsp:cNvSpPr/>
      </dsp:nvSpPr>
      <dsp:spPr>
        <a:xfrm>
          <a:off x="0" y="2102643"/>
          <a:ext cx="845978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D9A26D-3B91-9546-9434-E41628AA2886}">
      <dsp:nvSpPr>
        <dsp:cNvPr id="0" name=""/>
        <dsp:cNvSpPr/>
      </dsp:nvSpPr>
      <dsp:spPr>
        <a:xfrm>
          <a:off x="0" y="2102643"/>
          <a:ext cx="1691957" cy="21026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Good Brand Names:</a:t>
          </a:r>
        </a:p>
      </dsp:txBody>
      <dsp:txXfrm>
        <a:off x="0" y="2102643"/>
        <a:ext cx="1691957" cy="2102643"/>
      </dsp:txXfrm>
    </dsp:sp>
    <dsp:sp modelId="{5CAE7A8B-A45C-1F45-BF55-A17099DF5D7F}">
      <dsp:nvSpPr>
        <dsp:cNvPr id="0" name=""/>
        <dsp:cNvSpPr/>
      </dsp:nvSpPr>
      <dsp:spPr>
        <a:xfrm>
          <a:off x="1818854" y="2119198"/>
          <a:ext cx="6640933" cy="3311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Suggest something about the product or its benefits</a:t>
          </a:r>
        </a:p>
      </dsp:txBody>
      <dsp:txXfrm>
        <a:off x="1818854" y="2119198"/>
        <a:ext cx="6640933" cy="331104"/>
      </dsp:txXfrm>
    </dsp:sp>
    <dsp:sp modelId="{6ACF7DDA-4393-6146-9596-9A2ABEFC4B25}">
      <dsp:nvSpPr>
        <dsp:cNvPr id="0" name=""/>
        <dsp:cNvSpPr/>
      </dsp:nvSpPr>
      <dsp:spPr>
        <a:xfrm>
          <a:off x="1691957" y="2450303"/>
          <a:ext cx="676783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515736-9381-644F-8175-A1CB7FACEC7A}">
      <dsp:nvSpPr>
        <dsp:cNvPr id="0" name=""/>
        <dsp:cNvSpPr/>
      </dsp:nvSpPr>
      <dsp:spPr>
        <a:xfrm>
          <a:off x="1818854" y="2466858"/>
          <a:ext cx="6640933" cy="3311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Are easy to say, recognize and remember</a:t>
          </a:r>
        </a:p>
      </dsp:txBody>
      <dsp:txXfrm>
        <a:off x="1818854" y="2466858"/>
        <a:ext cx="6640933" cy="331104"/>
      </dsp:txXfrm>
    </dsp:sp>
    <dsp:sp modelId="{2E7787F3-5C82-0746-81D2-A73927847F4A}">
      <dsp:nvSpPr>
        <dsp:cNvPr id="0" name=""/>
        <dsp:cNvSpPr/>
      </dsp:nvSpPr>
      <dsp:spPr>
        <a:xfrm>
          <a:off x="1691957" y="2797963"/>
          <a:ext cx="676783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FCC5F8-F803-A046-8C04-62BD289DF08D}">
      <dsp:nvSpPr>
        <dsp:cNvPr id="0" name=""/>
        <dsp:cNvSpPr/>
      </dsp:nvSpPr>
      <dsp:spPr>
        <a:xfrm>
          <a:off x="1818854" y="2814518"/>
          <a:ext cx="6640933" cy="3311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Are distinctive</a:t>
          </a:r>
        </a:p>
      </dsp:txBody>
      <dsp:txXfrm>
        <a:off x="1818854" y="2814518"/>
        <a:ext cx="6640933" cy="331104"/>
      </dsp:txXfrm>
    </dsp:sp>
    <dsp:sp modelId="{06B62BAB-2F19-4B4C-81D8-B72437B003AE}">
      <dsp:nvSpPr>
        <dsp:cNvPr id="0" name=""/>
        <dsp:cNvSpPr/>
      </dsp:nvSpPr>
      <dsp:spPr>
        <a:xfrm>
          <a:off x="1691957" y="3145623"/>
          <a:ext cx="676783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0E65B6-B912-A246-A1E1-BB6F5E17CE04}">
      <dsp:nvSpPr>
        <dsp:cNvPr id="0" name=""/>
        <dsp:cNvSpPr/>
      </dsp:nvSpPr>
      <dsp:spPr>
        <a:xfrm>
          <a:off x="1818854" y="3162178"/>
          <a:ext cx="6640933" cy="3311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Are extendable</a:t>
          </a:r>
        </a:p>
      </dsp:txBody>
      <dsp:txXfrm>
        <a:off x="1818854" y="3162178"/>
        <a:ext cx="6640933" cy="331104"/>
      </dsp:txXfrm>
    </dsp:sp>
    <dsp:sp modelId="{D2078E1E-6872-AD4A-8C52-776448999B8F}">
      <dsp:nvSpPr>
        <dsp:cNvPr id="0" name=""/>
        <dsp:cNvSpPr/>
      </dsp:nvSpPr>
      <dsp:spPr>
        <a:xfrm>
          <a:off x="1691957" y="3493283"/>
          <a:ext cx="676783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A59630-2AF8-4D44-855C-5C4C2422C08F}">
      <dsp:nvSpPr>
        <dsp:cNvPr id="0" name=""/>
        <dsp:cNvSpPr/>
      </dsp:nvSpPr>
      <dsp:spPr>
        <a:xfrm>
          <a:off x="1818854" y="3509838"/>
          <a:ext cx="6640933" cy="3311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Translate well into other languages</a:t>
          </a:r>
        </a:p>
      </dsp:txBody>
      <dsp:txXfrm>
        <a:off x="1818854" y="3509838"/>
        <a:ext cx="6640933" cy="331104"/>
      </dsp:txXfrm>
    </dsp:sp>
    <dsp:sp modelId="{098FF003-AAB8-F541-8070-55395F992F95}">
      <dsp:nvSpPr>
        <dsp:cNvPr id="0" name=""/>
        <dsp:cNvSpPr/>
      </dsp:nvSpPr>
      <dsp:spPr>
        <a:xfrm>
          <a:off x="1691957" y="3840943"/>
          <a:ext cx="676783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A79935-776B-9043-9B60-A0A7B3993034}">
      <dsp:nvSpPr>
        <dsp:cNvPr id="0" name=""/>
        <dsp:cNvSpPr/>
      </dsp:nvSpPr>
      <dsp:spPr>
        <a:xfrm>
          <a:off x="1818854" y="3857498"/>
          <a:ext cx="6640933" cy="3311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Can be registered and legally protected</a:t>
          </a:r>
        </a:p>
      </dsp:txBody>
      <dsp:txXfrm>
        <a:off x="1818854" y="3857498"/>
        <a:ext cx="6640933" cy="331104"/>
      </dsp:txXfrm>
    </dsp:sp>
    <dsp:sp modelId="{85799FC9-CCDF-2641-B188-AD0DE7985E2F}">
      <dsp:nvSpPr>
        <dsp:cNvPr id="0" name=""/>
        <dsp:cNvSpPr/>
      </dsp:nvSpPr>
      <dsp:spPr>
        <a:xfrm>
          <a:off x="1691957" y="4188603"/>
          <a:ext cx="676783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FB5388-F195-924D-ABB8-5A75D428674F}">
      <dsp:nvSpPr>
        <dsp:cNvPr id="0" name=""/>
        <dsp:cNvSpPr/>
      </dsp:nvSpPr>
      <dsp:spPr>
        <a:xfrm>
          <a:off x="0" y="313353"/>
          <a:ext cx="8459788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B3E626-3F24-244C-B971-40F078AF2CD1}">
      <dsp:nvSpPr>
        <dsp:cNvPr id="0" name=""/>
        <dsp:cNvSpPr/>
      </dsp:nvSpPr>
      <dsp:spPr>
        <a:xfrm>
          <a:off x="422989" y="47673"/>
          <a:ext cx="5921851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3832" tIns="0" rIns="223832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/>
            <a:t>Brand Sponsorship</a:t>
          </a:r>
          <a:endParaRPr lang="en-US" sz="1800" kern="1200"/>
        </a:p>
      </dsp:txBody>
      <dsp:txXfrm>
        <a:off x="448928" y="73612"/>
        <a:ext cx="5869973" cy="479482"/>
      </dsp:txXfrm>
    </dsp:sp>
    <dsp:sp modelId="{51D4580E-5570-BE47-9E79-8F6B6D480302}">
      <dsp:nvSpPr>
        <dsp:cNvPr id="0" name=""/>
        <dsp:cNvSpPr/>
      </dsp:nvSpPr>
      <dsp:spPr>
        <a:xfrm>
          <a:off x="0" y="1129833"/>
          <a:ext cx="8459788" cy="136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6574" tIns="374904" rIns="65657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Name and character licensing has grown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Disney characters on children accessories; CK; Gucci etc.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https://youtu.be/0W7gnGU4wto</a:t>
          </a:r>
        </a:p>
      </dsp:txBody>
      <dsp:txXfrm>
        <a:off x="0" y="1129833"/>
        <a:ext cx="8459788" cy="1360800"/>
      </dsp:txXfrm>
    </dsp:sp>
    <dsp:sp modelId="{6B1100BB-BDE1-B746-9D5F-13F3A092376B}">
      <dsp:nvSpPr>
        <dsp:cNvPr id="0" name=""/>
        <dsp:cNvSpPr/>
      </dsp:nvSpPr>
      <dsp:spPr>
        <a:xfrm>
          <a:off x="422989" y="864153"/>
          <a:ext cx="5921851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3832" tIns="0" rIns="223832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Licensing</a:t>
          </a:r>
        </a:p>
      </dsp:txBody>
      <dsp:txXfrm>
        <a:off x="448928" y="890092"/>
        <a:ext cx="5869973" cy="479482"/>
      </dsp:txXfrm>
    </dsp:sp>
    <dsp:sp modelId="{086E7126-4780-7A42-8697-E09094BF44CF}">
      <dsp:nvSpPr>
        <dsp:cNvPr id="0" name=""/>
        <dsp:cNvSpPr/>
      </dsp:nvSpPr>
      <dsp:spPr>
        <a:xfrm>
          <a:off x="0" y="2853513"/>
          <a:ext cx="8459788" cy="13041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6574" tIns="374904" rIns="65657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When two established brand names of different companies are used on the same product: Puma-Ferrari, GoPro &amp; Redbull and etc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https://www.youtube.com/watch?v=zOIk-Ddg1E8</a:t>
          </a:r>
        </a:p>
      </dsp:txBody>
      <dsp:txXfrm>
        <a:off x="0" y="2853513"/>
        <a:ext cx="8459788" cy="1304100"/>
      </dsp:txXfrm>
    </dsp:sp>
    <dsp:sp modelId="{CF81749C-D6E7-2441-B73C-B561C7631FC2}">
      <dsp:nvSpPr>
        <dsp:cNvPr id="0" name=""/>
        <dsp:cNvSpPr/>
      </dsp:nvSpPr>
      <dsp:spPr>
        <a:xfrm>
          <a:off x="422989" y="2587833"/>
          <a:ext cx="5921851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3832" tIns="0" rIns="223832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Co-branding</a:t>
          </a:r>
        </a:p>
      </dsp:txBody>
      <dsp:txXfrm>
        <a:off x="448928" y="2613772"/>
        <a:ext cx="5869973" cy="479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F09F43-1B01-4684-91BF-9ECCE0E7CA6C}" type="datetimeFigureOut">
              <a:rPr lang="en-SG" smtClean="0"/>
              <a:t>20/3/23</a:t>
            </a:fld>
            <a:endParaRPr lang="en-S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64D8FA-82B0-4A31-9240-8346AF919817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619871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6387" name="Slide Number Placeholder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1FF58DE-23BA-4DC0-BB68-F38FA2355509}" type="slidenum">
              <a:rPr lang="en-US" altLang="en-US"/>
              <a:pPr>
                <a:spcBef>
                  <a:spcPct val="0"/>
                </a:spcBef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5756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6F541-796B-7AB0-72DF-F46C957D20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B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0A1379-028E-217B-3CD1-6E1ADEB5E3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B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611BA0-103E-9A1E-9364-1920A0AD42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3/20/23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AD8AB6-1B87-BB96-5D02-2B17FD483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7AFE3F-F69F-8FFF-F520-F3B5A2A55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261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B53EB7-350E-E168-60B0-30C1D8B78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6EB0EB-9CDA-1CF9-BB09-37E04DC5B0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DF7577-4ED9-6E50-9386-5803B09E8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3/20/23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8590AF-69A3-651A-B02A-9ADD908EC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92C00A-B64D-848D-6A62-E7EC03D39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71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0CC9B9E-5432-6BDD-A39B-7114C8C90A9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B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BB8CA4-0DF3-DA10-8AF7-6004EAD1BF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2149AF-BBF4-1C7D-8A1F-E7E1C7981E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3/20/23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CF95AF-3451-C951-BD8A-7E018479B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9B77E3-789D-3F70-9960-138B00B10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437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F4E18-6E15-FBF9-6DEF-DC3E1EA53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CBF8A1-B7BE-DCF8-D318-F414FB0841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06DE31-7E6A-8A51-881C-964709CA30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3/20/23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B37190-AB8E-AC85-8DA2-30CD89F76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AFFBB7-54C5-0CFF-1CFC-9B6369444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607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1F1852-03B1-A907-4444-D0B52B416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B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2C6A1F-4AB7-E608-A65D-0AB9BF1E6D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B4FDCC-FCFA-DEB0-C32A-22A97D2051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3/20/23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3852DC-8CD8-5B2A-1933-AB38EA363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F7F520-299E-BE32-EF9D-17673F235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486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AA2091-C229-6508-D398-DEDB2FF27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848904-B854-D1D9-D3DC-8173BA954D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A10585-EAD2-7077-248D-111246B6E7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79EE30-8F70-633A-89CD-988516E62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3/20/23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CDD3B1-52FA-5ABB-87EE-F61110457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B6D573-383F-7CC7-FADE-3207A6EB9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879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E5CADD-5F53-DB8B-4499-B18E7CFD72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B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9FCB52-7AF0-00A7-1D07-FB90D5983D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3A49F4-152A-8A1F-BFA9-FB658C454E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069CBB-E892-95F5-FDBB-F7525FA152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C673AA7-C975-5E29-3DB5-5E6E4B57984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859216-3BA4-5407-BB01-D66773579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3/20/23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C5B5618-D601-AE63-0DA1-5E88F8EDA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A2B16E2-60BF-6E49-D8D8-CEC6A1682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100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736005-22EB-701C-1FF5-9A2DCC822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D4696D-2CE1-82F4-091D-A9B769E22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3/20/23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B88792-D5A5-E89F-F124-4ED72914E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BF7B6B-B245-B8A9-CE3D-8BBED6706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328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31D5775-11A9-61AA-29BB-B54282E40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3/20/23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D3616F-4759-06BE-08CB-BF7C56B51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296234-9049-B795-D96F-6518832AE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525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45293-4854-D6EB-570F-E57391B818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B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926759-260D-A5FB-250B-B71D390956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DACDD5-B19F-5482-26EF-928CB9CD21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DD4BD6-D6B5-D914-207A-097435058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3/20/23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980C91-A9E6-5720-9210-B5D5F7806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67F7A7-1DDF-91EC-F1C4-B6D89AF3E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380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07E03-F021-5CC9-0ACC-B4CB8F9EB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B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33E584-15A4-821F-4082-66EEC80A47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A9C7BB-E8CA-7562-45A0-7FC9A5C8C4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9AA7E1-1C3B-2DA9-B511-255E723F81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3/20/23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91F559-1C1F-4D38-295A-18CF10FB4B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4A4B19-5073-87F0-3889-CCF79E338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155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5D063AC-F244-254F-C2C0-1CDC56050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B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D0B1AE-8045-0D30-FC27-E470282449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6DEBE7-C71C-C628-75D9-08C56683C2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A10A15-3BD6-472D-9438-02153F3891CF}" type="datetimeFigureOut">
              <a:rPr lang="en-US" smtClean="0"/>
              <a:t>3/20/23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2D32F0-7A69-DA77-A4A7-B6093378FF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58E48E-8EDA-4837-856A-AE3E182E94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509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3"/>
          <p:cNvSpPr>
            <a:spLocks noGrp="1"/>
          </p:cNvSpPr>
          <p:nvPr>
            <p:ph type="ctrTitle"/>
          </p:nvPr>
        </p:nvSpPr>
        <p:spPr>
          <a:xfrm>
            <a:off x="1847850" y="1757363"/>
            <a:ext cx="8382000" cy="28956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3200" b="1" dirty="0">
                <a:solidFill>
                  <a:schemeClr val="bg1"/>
                </a:solidFill>
              </a:rPr>
              <a:t>Chapter 8</a:t>
            </a:r>
            <a:br>
              <a:rPr lang="en-US" sz="3200" b="1" dirty="0"/>
            </a:br>
            <a:r>
              <a:rPr lang="en-US" sz="3200" b="1" dirty="0"/>
              <a:t>Products, Services and Brands</a:t>
            </a:r>
            <a:br>
              <a:rPr lang="en-US" sz="3200" b="1" dirty="0"/>
            </a:br>
            <a:r>
              <a:rPr lang="en-US" sz="2800" b="1" dirty="0"/>
              <a:t>Building Customer Value</a:t>
            </a:r>
            <a:endParaRPr lang="en-US" sz="28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338" name="Rectangle 3"/>
          <p:cNvSpPr>
            <a:spLocks noChangeArrowheads="1"/>
          </p:cNvSpPr>
          <p:nvPr/>
        </p:nvSpPr>
        <p:spPr bwMode="auto">
          <a:xfrm>
            <a:off x="6096000" y="6238876"/>
            <a:ext cx="457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Arial" panose="020B0604020202020204" pitchFamily="34" charset="0"/>
              </a:rPr>
              <a:t>Principles of Marketing</a:t>
            </a:r>
            <a:br>
              <a:rPr lang="en-US" altLang="en-US" sz="1800" b="1">
                <a:latin typeface="Arial" panose="020B0604020202020204" pitchFamily="34" charset="0"/>
              </a:rPr>
            </a:br>
            <a:r>
              <a:rPr lang="en-US" altLang="en-US" sz="1800" b="1">
                <a:latin typeface="Arial" panose="020B0604020202020204" pitchFamily="34" charset="0"/>
              </a:rPr>
              <a:t>Philip Kotler, Gary Armstrong</a:t>
            </a:r>
            <a:endParaRPr lang="en-US" altLang="en-US" sz="18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57187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812925" y="95250"/>
            <a:ext cx="845978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600" b="1" kern="0" dirty="0">
                <a:solidFill>
                  <a:sysClr val="windowText" lastClr="000000"/>
                </a:solidFill>
              </a:rPr>
              <a:t>Product and Service Decisions</a:t>
            </a: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24579" name="Rectangle 3"/>
          <p:cNvSpPr txBox="1">
            <a:spLocks noChangeArrowheads="1"/>
          </p:cNvSpPr>
          <p:nvPr/>
        </p:nvSpPr>
        <p:spPr bwMode="auto">
          <a:xfrm>
            <a:off x="1847850" y="1844675"/>
            <a:ext cx="346075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6600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en-US" sz="2800" i="1"/>
              <a:t>Marketers make product and service decisions at three levels</a:t>
            </a:r>
          </a:p>
        </p:txBody>
      </p:sp>
      <p:sp>
        <p:nvSpPr>
          <p:cNvPr id="24580" name="Rectangle 4"/>
          <p:cNvSpPr txBox="1">
            <a:spLocks noChangeArrowheads="1"/>
          </p:cNvSpPr>
          <p:nvPr/>
        </p:nvSpPr>
        <p:spPr bwMode="auto">
          <a:xfrm>
            <a:off x="5375275" y="1560513"/>
            <a:ext cx="4618038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2800"/>
              <a:t>Individual Product Decisions</a:t>
            </a:r>
          </a:p>
          <a:p>
            <a:pPr eaLnBrk="1" hangingPunct="1"/>
            <a:r>
              <a:rPr lang="en-US" altLang="en-US" sz="2800"/>
              <a:t>Product Line Decisions</a:t>
            </a:r>
          </a:p>
          <a:p>
            <a:pPr eaLnBrk="1" hangingPunct="1"/>
            <a:r>
              <a:rPr lang="en-US" altLang="en-US" sz="2800"/>
              <a:t>Product Mix Decisions</a:t>
            </a: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 flipH="1">
            <a:off x="5232400" y="1484313"/>
            <a:ext cx="76200" cy="43434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1800"/>
          </a:p>
        </p:txBody>
      </p:sp>
    </p:spTree>
    <p:extLst>
      <p:ext uri="{BB962C8B-B14F-4D97-AF65-F5344CB8AC3E}">
        <p14:creationId xmlns:p14="http://schemas.microsoft.com/office/powerpoint/2010/main" val="42734749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812925" y="95250"/>
            <a:ext cx="845978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600" b="1" kern="0" dirty="0">
                <a:solidFill>
                  <a:sysClr val="windowText" lastClr="000000"/>
                </a:solidFill>
              </a:rPr>
              <a:t>Individual Product Decisions</a:t>
            </a: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 rot="5400000" flipH="1">
            <a:off x="6063457" y="-2226469"/>
            <a:ext cx="76200" cy="807561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  <p:sp>
        <p:nvSpPr>
          <p:cNvPr id="2" name="Oval 1"/>
          <p:cNvSpPr/>
          <p:nvPr/>
        </p:nvSpPr>
        <p:spPr>
          <a:xfrm>
            <a:off x="2279650" y="2060575"/>
            <a:ext cx="215900" cy="2159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400" dirty="0"/>
          </a:p>
        </p:txBody>
      </p:sp>
      <p:sp>
        <p:nvSpPr>
          <p:cNvPr id="13" name="Oval 12"/>
          <p:cNvSpPr/>
          <p:nvPr/>
        </p:nvSpPr>
        <p:spPr>
          <a:xfrm>
            <a:off x="3935413" y="2060575"/>
            <a:ext cx="215900" cy="2159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400" dirty="0"/>
          </a:p>
        </p:txBody>
      </p:sp>
      <p:sp>
        <p:nvSpPr>
          <p:cNvPr id="14" name="Oval 13"/>
          <p:cNvSpPr/>
          <p:nvPr/>
        </p:nvSpPr>
        <p:spPr>
          <a:xfrm>
            <a:off x="5591175" y="2060575"/>
            <a:ext cx="217488" cy="2159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400" dirty="0"/>
          </a:p>
        </p:txBody>
      </p:sp>
      <p:sp>
        <p:nvSpPr>
          <p:cNvPr id="15" name="Oval 14"/>
          <p:cNvSpPr/>
          <p:nvPr/>
        </p:nvSpPr>
        <p:spPr>
          <a:xfrm>
            <a:off x="7680325" y="2060575"/>
            <a:ext cx="215900" cy="2159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400" dirty="0"/>
          </a:p>
        </p:txBody>
      </p:sp>
      <p:sp>
        <p:nvSpPr>
          <p:cNvPr id="16" name="Oval 15"/>
          <p:cNvSpPr/>
          <p:nvPr/>
        </p:nvSpPr>
        <p:spPr>
          <a:xfrm>
            <a:off x="9625013" y="2060575"/>
            <a:ext cx="215900" cy="2159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400" dirty="0"/>
          </a:p>
        </p:txBody>
      </p:sp>
      <p:sp>
        <p:nvSpPr>
          <p:cNvPr id="25609" name="TextBox 2"/>
          <p:cNvSpPr txBox="1">
            <a:spLocks noChangeArrowheads="1"/>
          </p:cNvSpPr>
          <p:nvPr/>
        </p:nvSpPr>
        <p:spPr bwMode="auto">
          <a:xfrm>
            <a:off x="1812925" y="2565401"/>
            <a:ext cx="147478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>
                <a:latin typeface="Arial" panose="020B0604020202020204" pitchFamily="34" charset="0"/>
              </a:rPr>
              <a:t>Product attributes</a:t>
            </a:r>
          </a:p>
        </p:txBody>
      </p:sp>
      <p:sp>
        <p:nvSpPr>
          <p:cNvPr id="25610" name="TextBox 16"/>
          <p:cNvSpPr txBox="1">
            <a:spLocks noChangeArrowheads="1"/>
          </p:cNvSpPr>
          <p:nvPr/>
        </p:nvSpPr>
        <p:spPr bwMode="auto">
          <a:xfrm>
            <a:off x="3397250" y="2566988"/>
            <a:ext cx="14747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>
                <a:latin typeface="Arial" panose="020B0604020202020204" pitchFamily="34" charset="0"/>
              </a:rPr>
              <a:t>Branding</a:t>
            </a:r>
          </a:p>
        </p:txBody>
      </p:sp>
      <p:sp>
        <p:nvSpPr>
          <p:cNvPr id="25611" name="TextBox 17"/>
          <p:cNvSpPr txBox="1">
            <a:spLocks noChangeArrowheads="1"/>
          </p:cNvSpPr>
          <p:nvPr/>
        </p:nvSpPr>
        <p:spPr bwMode="auto">
          <a:xfrm>
            <a:off x="5126039" y="2555876"/>
            <a:ext cx="17621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>
                <a:latin typeface="Arial" panose="020B0604020202020204" pitchFamily="34" charset="0"/>
              </a:rPr>
              <a:t>Packaging</a:t>
            </a:r>
          </a:p>
        </p:txBody>
      </p:sp>
      <p:sp>
        <p:nvSpPr>
          <p:cNvPr id="25612" name="TextBox 18"/>
          <p:cNvSpPr txBox="1">
            <a:spLocks noChangeArrowheads="1"/>
          </p:cNvSpPr>
          <p:nvPr/>
        </p:nvSpPr>
        <p:spPr bwMode="auto">
          <a:xfrm>
            <a:off x="7142164" y="2555876"/>
            <a:ext cx="15827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>
                <a:latin typeface="Arial" panose="020B0604020202020204" pitchFamily="34" charset="0"/>
              </a:rPr>
              <a:t>Labeling</a:t>
            </a:r>
          </a:p>
        </p:txBody>
      </p:sp>
      <p:sp>
        <p:nvSpPr>
          <p:cNvPr id="25613" name="TextBox 19"/>
          <p:cNvSpPr txBox="1">
            <a:spLocks noChangeArrowheads="1"/>
          </p:cNvSpPr>
          <p:nvPr/>
        </p:nvSpPr>
        <p:spPr bwMode="auto">
          <a:xfrm>
            <a:off x="9013826" y="2565400"/>
            <a:ext cx="15843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>
                <a:latin typeface="Arial" panose="020B0604020202020204" pitchFamily="34" charset="0"/>
              </a:rPr>
              <a:t>Product Support Services</a:t>
            </a:r>
          </a:p>
        </p:txBody>
      </p:sp>
    </p:spTree>
    <p:extLst>
      <p:ext uri="{BB962C8B-B14F-4D97-AF65-F5344CB8AC3E}">
        <p14:creationId xmlns:p14="http://schemas.microsoft.com/office/powerpoint/2010/main" val="27355365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812925" y="95250"/>
            <a:ext cx="845978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600" b="1" kern="0" dirty="0">
                <a:solidFill>
                  <a:sysClr val="windowText" lastClr="000000"/>
                </a:solidFill>
              </a:rPr>
              <a:t>Individual Product Decisions</a:t>
            </a: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 rot="5400000" flipH="1">
            <a:off x="6063457" y="-2226469"/>
            <a:ext cx="76200" cy="807561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  <p:sp>
        <p:nvSpPr>
          <p:cNvPr id="2" name="Oval 1"/>
          <p:cNvSpPr/>
          <p:nvPr/>
        </p:nvSpPr>
        <p:spPr>
          <a:xfrm>
            <a:off x="2279650" y="2060575"/>
            <a:ext cx="215900" cy="2159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400" dirty="0"/>
          </a:p>
        </p:txBody>
      </p:sp>
      <p:sp>
        <p:nvSpPr>
          <p:cNvPr id="26629" name="TextBox 2"/>
          <p:cNvSpPr txBox="1">
            <a:spLocks noChangeArrowheads="1"/>
          </p:cNvSpPr>
          <p:nvPr/>
        </p:nvSpPr>
        <p:spPr bwMode="auto">
          <a:xfrm>
            <a:off x="1812925" y="2276475"/>
            <a:ext cx="8459788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>
                <a:latin typeface="Arial" panose="020B0604020202020204" pitchFamily="34" charset="0"/>
              </a:rPr>
              <a:t>Product and Service Attributes</a:t>
            </a:r>
          </a:p>
        </p:txBody>
      </p:sp>
      <p:sp>
        <p:nvSpPr>
          <p:cNvPr id="26630" name="Rectangle 4"/>
          <p:cNvSpPr>
            <a:spLocks noChangeArrowheads="1"/>
          </p:cNvSpPr>
          <p:nvPr/>
        </p:nvSpPr>
        <p:spPr bwMode="auto">
          <a:xfrm>
            <a:off x="1919289" y="2924176"/>
            <a:ext cx="8459787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33400" indent="-5334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447800" indent="-5334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en-US" sz="2800"/>
              <a:t>Communicate and deliver the benefits through the attributes</a:t>
            </a:r>
          </a:p>
          <a:p>
            <a:pPr lvl="2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en-US" sz="2800"/>
              <a:t>Quality: Major positioning tool that affects product/service performance</a:t>
            </a:r>
          </a:p>
          <a:p>
            <a:pPr lvl="2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en-US" sz="2800"/>
              <a:t>Features: Offering varying features</a:t>
            </a:r>
          </a:p>
          <a:p>
            <a:pPr lvl="2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en-US" sz="2800"/>
              <a:t>Style and design: Distinctive style and design. Design is a larger concept than style.</a:t>
            </a:r>
            <a:endParaRPr lang="en-US" altLang="en-US" sz="28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13303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812925" y="95250"/>
            <a:ext cx="845978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600" b="1" kern="0" dirty="0">
                <a:solidFill>
                  <a:sysClr val="windowText" lastClr="000000"/>
                </a:solidFill>
              </a:rPr>
              <a:t>Individual Product Decisions</a:t>
            </a: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 rot="5400000" flipH="1">
            <a:off x="6063457" y="-2226469"/>
            <a:ext cx="76200" cy="807561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  <p:sp>
        <p:nvSpPr>
          <p:cNvPr id="2" name="Oval 1"/>
          <p:cNvSpPr/>
          <p:nvPr/>
        </p:nvSpPr>
        <p:spPr>
          <a:xfrm>
            <a:off x="2279650" y="2060575"/>
            <a:ext cx="215900" cy="2159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400" dirty="0"/>
          </a:p>
        </p:txBody>
      </p:sp>
      <p:sp>
        <p:nvSpPr>
          <p:cNvPr id="27653" name="TextBox 2"/>
          <p:cNvSpPr txBox="1">
            <a:spLocks noChangeArrowheads="1"/>
          </p:cNvSpPr>
          <p:nvPr/>
        </p:nvSpPr>
        <p:spPr bwMode="auto">
          <a:xfrm>
            <a:off x="1812925" y="2276476"/>
            <a:ext cx="84597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3600">
                <a:cs typeface="Calibri" panose="020F0502020204030204" pitchFamily="34" charset="0"/>
              </a:rPr>
              <a:t>Branding</a:t>
            </a:r>
          </a:p>
        </p:txBody>
      </p:sp>
      <p:sp>
        <p:nvSpPr>
          <p:cNvPr id="27654" name="Rectangle 4"/>
          <p:cNvSpPr>
            <a:spLocks noChangeArrowheads="1"/>
          </p:cNvSpPr>
          <p:nvPr/>
        </p:nvSpPr>
        <p:spPr bwMode="auto">
          <a:xfrm>
            <a:off x="1919289" y="2924175"/>
            <a:ext cx="8459787" cy="138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33400" indent="-5334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en-US" sz="2800">
                <a:cs typeface="Calibri" panose="020F0502020204030204" pitchFamily="34" charset="0"/>
              </a:rPr>
              <a:t>The name, term, sign, or design—or a combination of these—that identifies the maker or seller of a product or service</a:t>
            </a:r>
          </a:p>
        </p:txBody>
      </p:sp>
    </p:spTree>
    <p:extLst>
      <p:ext uri="{BB962C8B-B14F-4D97-AF65-F5344CB8AC3E}">
        <p14:creationId xmlns:p14="http://schemas.microsoft.com/office/powerpoint/2010/main" val="13278216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812925" y="95250"/>
            <a:ext cx="845978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600" b="1" kern="0" dirty="0">
                <a:solidFill>
                  <a:sysClr val="windowText" lastClr="000000"/>
                </a:solidFill>
              </a:rPr>
              <a:t>Individual Product Decisions</a:t>
            </a: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 rot="5400000" flipH="1">
            <a:off x="6063457" y="-2226469"/>
            <a:ext cx="76200" cy="807561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  <p:sp>
        <p:nvSpPr>
          <p:cNvPr id="2" name="Oval 1"/>
          <p:cNvSpPr/>
          <p:nvPr/>
        </p:nvSpPr>
        <p:spPr>
          <a:xfrm>
            <a:off x="2279650" y="2060575"/>
            <a:ext cx="215900" cy="2159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400" dirty="0"/>
          </a:p>
        </p:txBody>
      </p:sp>
      <p:sp>
        <p:nvSpPr>
          <p:cNvPr id="28677" name="TextBox 2"/>
          <p:cNvSpPr txBox="1">
            <a:spLocks noChangeArrowheads="1"/>
          </p:cNvSpPr>
          <p:nvPr/>
        </p:nvSpPr>
        <p:spPr bwMode="auto">
          <a:xfrm>
            <a:off x="1812925" y="2276476"/>
            <a:ext cx="84597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3600">
                <a:cs typeface="Calibri" panose="020F0502020204030204" pitchFamily="34" charset="0"/>
              </a:rPr>
              <a:t>Packaging</a:t>
            </a:r>
          </a:p>
        </p:txBody>
      </p:sp>
      <p:sp>
        <p:nvSpPr>
          <p:cNvPr id="28678" name="Rectangle 4"/>
          <p:cNvSpPr>
            <a:spLocks noChangeArrowheads="1"/>
          </p:cNvSpPr>
          <p:nvPr/>
        </p:nvSpPr>
        <p:spPr bwMode="auto">
          <a:xfrm>
            <a:off x="1919289" y="2924176"/>
            <a:ext cx="8459787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33400" indent="-5334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en-US" sz="2800">
                <a:cs typeface="Calibri" panose="020F0502020204030204" pitchFamily="34" charset="0"/>
              </a:rPr>
              <a:t>Involves designing and producing the container or wrapper for a product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en-US" sz="2800">
                <a:cs typeface="Calibri" panose="020F0502020204030204" pitchFamily="34" charset="0"/>
              </a:rPr>
              <a:t>Traditionally primary function was to hold and protect the product. Now it has become an important marketing tool.</a:t>
            </a:r>
          </a:p>
        </p:txBody>
      </p:sp>
    </p:spTree>
    <p:extLst>
      <p:ext uri="{BB962C8B-B14F-4D97-AF65-F5344CB8AC3E}">
        <p14:creationId xmlns:p14="http://schemas.microsoft.com/office/powerpoint/2010/main" val="17669875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812925" y="95250"/>
            <a:ext cx="845978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600" b="1" kern="0" dirty="0">
                <a:solidFill>
                  <a:sysClr val="windowText" lastClr="000000"/>
                </a:solidFill>
              </a:rPr>
              <a:t>Individual Product Decisions</a:t>
            </a: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 rot="5400000" flipH="1">
            <a:off x="6063457" y="-2226469"/>
            <a:ext cx="76200" cy="807561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  <p:sp>
        <p:nvSpPr>
          <p:cNvPr id="2" name="Oval 1"/>
          <p:cNvSpPr/>
          <p:nvPr/>
        </p:nvSpPr>
        <p:spPr>
          <a:xfrm>
            <a:off x="2279650" y="2060575"/>
            <a:ext cx="215900" cy="2159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400" dirty="0"/>
          </a:p>
        </p:txBody>
      </p:sp>
      <p:sp>
        <p:nvSpPr>
          <p:cNvPr id="29701" name="TextBox 2"/>
          <p:cNvSpPr txBox="1">
            <a:spLocks noChangeArrowheads="1"/>
          </p:cNvSpPr>
          <p:nvPr/>
        </p:nvSpPr>
        <p:spPr bwMode="auto">
          <a:xfrm>
            <a:off x="1812925" y="2276476"/>
            <a:ext cx="84597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3600">
                <a:cs typeface="Calibri" panose="020F0502020204030204" pitchFamily="34" charset="0"/>
              </a:rPr>
              <a:t>Labeling and Logos</a:t>
            </a:r>
          </a:p>
        </p:txBody>
      </p:sp>
      <p:sp>
        <p:nvSpPr>
          <p:cNvPr id="29702" name="Rectangle 4"/>
          <p:cNvSpPr>
            <a:spLocks noChangeArrowheads="1"/>
          </p:cNvSpPr>
          <p:nvPr/>
        </p:nvSpPr>
        <p:spPr bwMode="auto">
          <a:xfrm>
            <a:off x="1919289" y="2924175"/>
            <a:ext cx="8459787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33400" indent="-5334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en-US" sz="2800">
                <a:cs typeface="Calibri" panose="020F0502020204030204" pitchFamily="34" charset="0"/>
              </a:rPr>
              <a:t>Identify the product or brand, describe attributes, and provide promotion</a:t>
            </a:r>
          </a:p>
        </p:txBody>
      </p:sp>
    </p:spTree>
    <p:extLst>
      <p:ext uri="{BB962C8B-B14F-4D97-AF65-F5344CB8AC3E}">
        <p14:creationId xmlns:p14="http://schemas.microsoft.com/office/powerpoint/2010/main" val="36655310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812925" y="95250"/>
            <a:ext cx="845978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600" b="1" kern="0" dirty="0">
                <a:solidFill>
                  <a:sysClr val="windowText" lastClr="000000"/>
                </a:solidFill>
              </a:rPr>
              <a:t>Individual Product Decisions</a:t>
            </a: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 rot="5400000" flipH="1">
            <a:off x="6063457" y="-2226469"/>
            <a:ext cx="76200" cy="807561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  <p:sp>
        <p:nvSpPr>
          <p:cNvPr id="2" name="Oval 1"/>
          <p:cNvSpPr/>
          <p:nvPr/>
        </p:nvSpPr>
        <p:spPr>
          <a:xfrm>
            <a:off x="2279650" y="2060575"/>
            <a:ext cx="215900" cy="2159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400" dirty="0"/>
          </a:p>
        </p:txBody>
      </p:sp>
      <p:sp>
        <p:nvSpPr>
          <p:cNvPr id="30725" name="TextBox 2"/>
          <p:cNvSpPr txBox="1">
            <a:spLocks noChangeArrowheads="1"/>
          </p:cNvSpPr>
          <p:nvPr/>
        </p:nvSpPr>
        <p:spPr bwMode="auto">
          <a:xfrm>
            <a:off x="1812925" y="2276475"/>
            <a:ext cx="8459788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>
                <a:latin typeface="Arial" panose="020B0604020202020204" pitchFamily="34" charset="0"/>
              </a:rPr>
              <a:t>Product Support Services</a:t>
            </a:r>
          </a:p>
        </p:txBody>
      </p:sp>
      <p:sp>
        <p:nvSpPr>
          <p:cNvPr id="30726" name="Rectangle 4"/>
          <p:cNvSpPr>
            <a:spLocks noChangeArrowheads="1"/>
          </p:cNvSpPr>
          <p:nvPr/>
        </p:nvSpPr>
        <p:spPr bwMode="auto">
          <a:xfrm>
            <a:off x="1919289" y="2924176"/>
            <a:ext cx="84597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33400" indent="-5334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en-US" sz="2800"/>
              <a:t>Augment actual product</a:t>
            </a:r>
            <a:endParaRPr lang="en-US" altLang="en-US" sz="28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9689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812925" y="95250"/>
            <a:ext cx="845978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600" b="1" kern="0" dirty="0">
                <a:solidFill>
                  <a:sysClr val="windowText" lastClr="000000"/>
                </a:solidFill>
              </a:rPr>
              <a:t>Product Line Decisions</a:t>
            </a: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 rot="5400000" flipH="1">
            <a:off x="6063457" y="-2731294"/>
            <a:ext cx="76200" cy="807561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1919289" y="2276476"/>
            <a:ext cx="8459787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33400" indent="-5334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90600" indent="-5334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en-US" sz="2800" dirty="0"/>
              <a:t>Product line: A group of products that are closely related because they may: </a:t>
            </a:r>
          </a:p>
          <a:p>
            <a:pPr lvl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en-US" dirty="0"/>
              <a:t>function in a similar manner</a:t>
            </a:r>
          </a:p>
          <a:p>
            <a:pPr lvl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en-US" dirty="0"/>
              <a:t>be sold to the same customer groups, </a:t>
            </a:r>
          </a:p>
          <a:p>
            <a:pPr lvl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en-US" dirty="0"/>
              <a:t>be marketed through the same types of outlets </a:t>
            </a:r>
          </a:p>
          <a:p>
            <a:pPr lvl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en-US" dirty="0"/>
              <a:t>fall within given price ranges</a:t>
            </a:r>
          </a:p>
        </p:txBody>
      </p:sp>
      <p:sp>
        <p:nvSpPr>
          <p:cNvPr id="2" name="Rectangle 1"/>
          <p:cNvSpPr/>
          <p:nvPr/>
        </p:nvSpPr>
        <p:spPr>
          <a:xfrm>
            <a:off x="6617246" y="5304395"/>
            <a:ext cx="35221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SG" dirty="0">
                <a:solidFill>
                  <a:srgbClr val="002060"/>
                </a:solidFill>
              </a:rPr>
              <a:t>https://youtu.be/_YLi5VkvebA</a:t>
            </a:r>
          </a:p>
        </p:txBody>
      </p:sp>
    </p:spTree>
    <p:extLst>
      <p:ext uri="{BB962C8B-B14F-4D97-AF65-F5344CB8AC3E}">
        <p14:creationId xmlns:p14="http://schemas.microsoft.com/office/powerpoint/2010/main" val="20453416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812925" y="95250"/>
            <a:ext cx="845978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600" b="1" kern="0" dirty="0">
                <a:solidFill>
                  <a:sysClr val="windowText" lastClr="000000"/>
                </a:solidFill>
              </a:rPr>
              <a:t>Product Line Decisions</a:t>
            </a: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 rot="5400000" flipH="1">
            <a:off x="6063457" y="-2734469"/>
            <a:ext cx="76200" cy="807561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1919289" y="1773238"/>
            <a:ext cx="8459787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33400" indent="-5334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90600" indent="-5334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en-US" sz="2800"/>
              <a:t>Product line length</a:t>
            </a:r>
          </a:p>
          <a:p>
            <a:pPr lvl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en-US" b="1"/>
              <a:t>Line stretching:</a:t>
            </a:r>
            <a:r>
              <a:rPr lang="en-US" altLang="en-US"/>
              <a:t> adding products that are higher or lower priced than the existing line</a:t>
            </a:r>
          </a:p>
          <a:p>
            <a:pPr lvl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en-US" b="1"/>
              <a:t>Line filling:</a:t>
            </a:r>
            <a:r>
              <a:rPr lang="en-US" altLang="en-US"/>
              <a:t> adding more items within the present price range</a:t>
            </a:r>
          </a:p>
        </p:txBody>
      </p:sp>
    </p:spTree>
    <p:extLst>
      <p:ext uri="{BB962C8B-B14F-4D97-AF65-F5344CB8AC3E}">
        <p14:creationId xmlns:p14="http://schemas.microsoft.com/office/powerpoint/2010/main" val="1903401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812925" y="95250"/>
            <a:ext cx="845978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600" b="1" kern="0" dirty="0">
                <a:solidFill>
                  <a:sysClr val="windowText" lastClr="000000"/>
                </a:solidFill>
              </a:rPr>
              <a:t>Product Mix Decisions</a:t>
            </a: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 rot="5400000" flipH="1">
            <a:off x="6063457" y="-2731294"/>
            <a:ext cx="76200" cy="807561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1919289" y="1773238"/>
            <a:ext cx="8459787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33400" indent="-5334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90600" indent="-5334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en-US" sz="2800"/>
              <a:t>Product mix</a:t>
            </a:r>
          </a:p>
          <a:p>
            <a:pPr lvl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en-US"/>
              <a:t>Also known as product assortment</a:t>
            </a:r>
          </a:p>
          <a:p>
            <a:pPr lvl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en-US"/>
              <a:t>Consists of all the product lines and items that a particular seller offers for sale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2275" y="3976166"/>
            <a:ext cx="5081587" cy="2005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487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369" name="Rectangle 15368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61" name="Rectangle 2"/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 fontScale="90000"/>
          </a:bodyPr>
          <a:lstStyle/>
          <a:p>
            <a:pPr eaLnBrk="1" hangingPunct="1"/>
            <a:r>
              <a:rPr lang="en-US" altLang="en-US" sz="4600" b="1"/>
              <a:t>Products, Services and Brands</a:t>
            </a:r>
          </a:p>
        </p:txBody>
      </p:sp>
      <p:sp>
        <p:nvSpPr>
          <p:cNvPr id="15371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63" name="Rectangle 3"/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en-US" altLang="en-US" sz="2200" b="1"/>
              <a:t>Topic Outline</a:t>
            </a:r>
          </a:p>
          <a:p>
            <a:pPr eaLnBrk="1" hangingPunct="1">
              <a:buFont typeface="Arial" panose="020B0604020202020204" pitchFamily="34" charset="0"/>
              <a:buNone/>
              <a:defRPr/>
            </a:pPr>
            <a:endParaRPr lang="en-US" altLang="en-US" sz="2200"/>
          </a:p>
          <a:p>
            <a:pPr>
              <a:defRPr/>
            </a:pPr>
            <a:r>
              <a:rPr lang="en-US" sz="2200"/>
              <a:t>What is a Product</a:t>
            </a:r>
          </a:p>
          <a:p>
            <a:pPr>
              <a:defRPr/>
            </a:pPr>
            <a:r>
              <a:rPr lang="en-US" sz="2200"/>
              <a:t>Products and Services Decisions</a:t>
            </a:r>
          </a:p>
          <a:p>
            <a:pPr>
              <a:defRPr/>
            </a:pPr>
            <a:r>
              <a:rPr lang="en-US" sz="2200"/>
              <a:t>Services Marketing</a:t>
            </a:r>
          </a:p>
          <a:p>
            <a:pPr>
              <a:defRPr/>
            </a:pPr>
            <a:r>
              <a:rPr lang="en-US" sz="2200"/>
              <a:t>Branding Strategy</a:t>
            </a:r>
          </a:p>
          <a:p>
            <a:pPr marL="0" indent="0">
              <a:buNone/>
              <a:defRPr/>
            </a:pPr>
            <a:endParaRPr lang="en-US" sz="2200"/>
          </a:p>
        </p:txBody>
      </p:sp>
      <p:pic>
        <p:nvPicPr>
          <p:cNvPr id="15365" name="Picture 15364" descr="Multi coloured shirts hanging on the closet">
            <a:extLst>
              <a:ext uri="{FF2B5EF4-FFF2-40B4-BE49-F238E27FC236}">
                <a16:creationId xmlns:a16="http://schemas.microsoft.com/office/drawing/2014/main" id="{571632CC-35EF-38B3-3FE9-534A82A3DD6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3299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3097615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812925" y="95250"/>
            <a:ext cx="845978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600" b="1" kern="0" dirty="0">
                <a:solidFill>
                  <a:sysClr val="windowText" lastClr="000000"/>
                </a:solidFill>
              </a:rPr>
              <a:t>Product Mix Decisions</a:t>
            </a: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 rot="5400000" flipH="1">
            <a:off x="6063457" y="-2663032"/>
            <a:ext cx="76200" cy="807561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  <p:sp>
        <p:nvSpPr>
          <p:cNvPr id="5" name="Rectangle 4"/>
          <p:cNvSpPr/>
          <p:nvPr/>
        </p:nvSpPr>
        <p:spPr>
          <a:xfrm>
            <a:off x="366714" y="1612902"/>
            <a:ext cx="8459787" cy="39703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533400" indent="-533400">
              <a:buFont typeface="Wingdings" pitchFamily="2" charset="2"/>
              <a:buChar char="§"/>
              <a:defRPr/>
            </a:pPr>
            <a:r>
              <a:rPr lang="en-US" sz="2800" dirty="0">
                <a:latin typeface="Calibri" charset="0"/>
              </a:rPr>
              <a:t>Product mix width:</a:t>
            </a:r>
          </a:p>
          <a:p>
            <a:pPr marL="914400" lvl="1" indent="-457200">
              <a:buFont typeface="Wingdings" pitchFamily="2" charset="2"/>
              <a:buChar char="ü"/>
              <a:defRPr/>
            </a:pPr>
            <a:r>
              <a:rPr lang="en-US" sz="2800" dirty="0">
                <a:latin typeface="Calibri" charset="0"/>
              </a:rPr>
              <a:t>Number of different product lines carried by company</a:t>
            </a:r>
          </a:p>
          <a:p>
            <a:pPr marL="533400" indent="-533400">
              <a:buFont typeface="Wingdings" pitchFamily="2" charset="2"/>
              <a:buChar char="§"/>
              <a:defRPr/>
            </a:pPr>
            <a:r>
              <a:rPr lang="en-US" sz="2800" dirty="0">
                <a:latin typeface="Calibri" charset="0"/>
              </a:rPr>
              <a:t>Product mix length:</a:t>
            </a:r>
          </a:p>
          <a:p>
            <a:pPr marL="990600" lvl="1" indent="-533400">
              <a:buFont typeface="Wingdings" pitchFamily="2" charset="2"/>
              <a:buChar char="ü"/>
              <a:defRPr/>
            </a:pPr>
            <a:r>
              <a:rPr lang="en-US" sz="2800" dirty="0">
                <a:latin typeface="Calibri" charset="0"/>
              </a:rPr>
              <a:t>Number of items within each product line</a:t>
            </a:r>
          </a:p>
          <a:p>
            <a:pPr marL="533400" indent="-533400">
              <a:buFont typeface="Wingdings" pitchFamily="2" charset="2"/>
              <a:buChar char="§"/>
              <a:defRPr/>
            </a:pPr>
            <a:r>
              <a:rPr lang="en-US" sz="2800" dirty="0">
                <a:latin typeface="Calibri" charset="0"/>
              </a:rPr>
              <a:t>Product mix depth:</a:t>
            </a:r>
          </a:p>
          <a:p>
            <a:pPr marL="990600" lvl="1" indent="-533400">
              <a:buFont typeface="Wingdings" pitchFamily="2" charset="2"/>
              <a:buChar char="ü"/>
              <a:defRPr/>
            </a:pPr>
            <a:r>
              <a:rPr lang="en-US" sz="2800" dirty="0">
                <a:latin typeface="Calibri" charset="0"/>
              </a:rPr>
              <a:t>Number of different versions of each product in the line</a:t>
            </a:r>
          </a:p>
          <a:p>
            <a:pPr marL="533400" indent="-533400">
              <a:buFont typeface="Wingdings" pitchFamily="2" charset="2"/>
              <a:buChar char="§"/>
              <a:defRPr/>
            </a:pPr>
            <a:r>
              <a:rPr lang="en-US" sz="2800" dirty="0">
                <a:latin typeface="Calibri" charset="0"/>
              </a:rPr>
              <a:t>Product mix consistency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5055" y="2274888"/>
            <a:ext cx="3395020" cy="2744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5945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812925" y="95250"/>
            <a:ext cx="845978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600" b="1" kern="0" dirty="0">
                <a:solidFill>
                  <a:sysClr val="windowText" lastClr="000000"/>
                </a:solidFill>
              </a:rPr>
              <a:t>The Nature and Characteristics of a Service</a:t>
            </a: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 rot="5400000" flipH="1">
            <a:off x="6063457" y="-2807494"/>
            <a:ext cx="76200" cy="807561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1812925" y="1816100"/>
            <a:ext cx="8459788" cy="420528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90000"/>
              </a:lnSpc>
              <a:defRPr/>
            </a:pPr>
            <a:r>
              <a:rPr lang="en-US" altLang="en-US" sz="2800" b="1" dirty="0"/>
              <a:t>Intangibility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altLang="en-US" dirty="0"/>
              <a:t>Services cannot be seen, felt, tasted, heard, or smelled before purchase</a:t>
            </a:r>
          </a:p>
          <a:p>
            <a:pPr lvl="1" eaLnBrk="1" hangingPunct="1">
              <a:lnSpc>
                <a:spcPct val="90000"/>
              </a:lnSpc>
              <a:defRPr/>
            </a:pPr>
            <a:endParaRPr lang="en-US" altLang="en-US" dirty="0"/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en-US" sz="2800" b="1" dirty="0"/>
              <a:t>Inseparability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altLang="en-US" dirty="0"/>
              <a:t>Services cannot be separated from their providers. They are produced and consumed at the same time.</a:t>
            </a:r>
          </a:p>
          <a:p>
            <a:pPr marL="457200" lvl="1" indent="0" eaLnBrk="1" hangingPunct="1">
              <a:lnSpc>
                <a:spcPct val="90000"/>
              </a:lnSpc>
              <a:buNone/>
              <a:defRPr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1306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812925" y="95250"/>
            <a:ext cx="845978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600" b="1" kern="0" dirty="0">
                <a:solidFill>
                  <a:sysClr val="windowText" lastClr="000000"/>
                </a:solidFill>
              </a:rPr>
              <a:t>The Nature and Characteristics of a Service</a:t>
            </a: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 rot="5400000" flipH="1">
            <a:off x="6063457" y="-2807494"/>
            <a:ext cx="76200" cy="807561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  <p:sp>
        <p:nvSpPr>
          <p:cNvPr id="36868" name="Rectangle 3"/>
          <p:cNvSpPr txBox="1">
            <a:spLocks noChangeArrowheads="1"/>
          </p:cNvSpPr>
          <p:nvPr/>
        </p:nvSpPr>
        <p:spPr bwMode="auto">
          <a:xfrm>
            <a:off x="1812925" y="1960564"/>
            <a:ext cx="8459788" cy="420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altLang="en-US" sz="2800" b="1"/>
              <a:t>Variability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/>
              <a:t>Quality of services may vary greatly depending on who provides them and when, where, and how they are provided</a:t>
            </a:r>
          </a:p>
          <a:p>
            <a:pPr lvl="1" eaLnBrk="1" hangingPunct="1">
              <a:lnSpc>
                <a:spcPct val="90000"/>
              </a:lnSpc>
            </a:pPr>
            <a:endParaRPr lang="en-US" altLang="en-US"/>
          </a:p>
          <a:p>
            <a:pPr eaLnBrk="1" hangingPunct="1">
              <a:lnSpc>
                <a:spcPct val="90000"/>
              </a:lnSpc>
            </a:pPr>
            <a:r>
              <a:rPr lang="en-US" altLang="en-US" sz="2800" b="1"/>
              <a:t>Perishability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/>
              <a:t>Services cannot be stored for later sale or use</a:t>
            </a:r>
          </a:p>
        </p:txBody>
      </p:sp>
    </p:spTree>
    <p:extLst>
      <p:ext uri="{BB962C8B-B14F-4D97-AF65-F5344CB8AC3E}">
        <p14:creationId xmlns:p14="http://schemas.microsoft.com/office/powerpoint/2010/main" val="10466092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812925" y="95250"/>
            <a:ext cx="845978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600" b="1" kern="0" dirty="0">
                <a:solidFill>
                  <a:sysClr val="windowText" lastClr="000000"/>
                </a:solidFill>
              </a:rPr>
              <a:t>Marketing Strategies for Service Firms</a:t>
            </a: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 rot="5400000" flipH="1">
            <a:off x="6063457" y="-2807494"/>
            <a:ext cx="76200" cy="807561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  <p:sp>
        <p:nvSpPr>
          <p:cNvPr id="37892" name="Rectangle 3"/>
          <p:cNvSpPr txBox="1">
            <a:spLocks noChangeArrowheads="1"/>
          </p:cNvSpPr>
          <p:nvPr/>
        </p:nvSpPr>
        <p:spPr bwMode="auto">
          <a:xfrm>
            <a:off x="1812925" y="1960564"/>
            <a:ext cx="8459788" cy="420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33400" indent="-5334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FontTx/>
              <a:buNone/>
            </a:pPr>
            <a:r>
              <a:rPr lang="en-US" altLang="en-US" sz="2800" b="1"/>
              <a:t>Service-profit chain</a:t>
            </a:r>
            <a:r>
              <a:rPr lang="en-US" altLang="en-US" sz="2800"/>
              <a:t> links service firm profits with employee and customer satisfaction</a:t>
            </a:r>
          </a:p>
          <a:p>
            <a:r>
              <a:rPr lang="en-US" altLang="en-US" sz="2800"/>
              <a:t>Internal service quality</a:t>
            </a:r>
          </a:p>
          <a:p>
            <a:r>
              <a:rPr lang="en-US" altLang="en-US" sz="2800"/>
              <a:t>Satisfied and productive service employees</a:t>
            </a:r>
          </a:p>
          <a:p>
            <a:r>
              <a:rPr lang="en-US" altLang="en-US" sz="2800"/>
              <a:t>Greater service value</a:t>
            </a:r>
          </a:p>
          <a:p>
            <a:r>
              <a:rPr lang="en-US" altLang="en-US" sz="2800"/>
              <a:t>Satisfied and loyal customers</a:t>
            </a:r>
          </a:p>
          <a:p>
            <a:r>
              <a:rPr lang="en-US" altLang="en-US" sz="2800"/>
              <a:t>Healthy service profits and growth</a:t>
            </a:r>
          </a:p>
        </p:txBody>
      </p:sp>
    </p:spTree>
    <p:extLst>
      <p:ext uri="{BB962C8B-B14F-4D97-AF65-F5344CB8AC3E}">
        <p14:creationId xmlns:p14="http://schemas.microsoft.com/office/powerpoint/2010/main" val="23323614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812925" y="95250"/>
            <a:ext cx="845978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600" b="1" kern="0" dirty="0">
                <a:solidFill>
                  <a:sysClr val="windowText" lastClr="000000"/>
                </a:solidFill>
              </a:rPr>
              <a:t>Marketing Strategies for Service Firms</a:t>
            </a: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 rot="5400000" flipH="1">
            <a:off x="6063457" y="-2807494"/>
            <a:ext cx="76200" cy="807561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  <p:sp>
        <p:nvSpPr>
          <p:cNvPr id="38916" name="Rectangle 3"/>
          <p:cNvSpPr txBox="1">
            <a:spLocks noChangeArrowheads="1"/>
          </p:cNvSpPr>
          <p:nvPr/>
        </p:nvSpPr>
        <p:spPr bwMode="auto">
          <a:xfrm>
            <a:off x="1812925" y="1960564"/>
            <a:ext cx="8459788" cy="420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33400" indent="-5334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FontTx/>
              <a:buNone/>
            </a:pPr>
            <a:r>
              <a:rPr lang="en-US" altLang="en-US" sz="2800" b="1"/>
              <a:t>Internal marketing </a:t>
            </a:r>
            <a:r>
              <a:rPr lang="en-US" altLang="en-US" sz="2800"/>
              <a:t>means that the service firm must orient and motivate its customer contact employees and supporting service people to work as a team to provide customer satisfaction</a:t>
            </a:r>
          </a:p>
        </p:txBody>
      </p:sp>
    </p:spTree>
    <p:extLst>
      <p:ext uri="{BB962C8B-B14F-4D97-AF65-F5344CB8AC3E}">
        <p14:creationId xmlns:p14="http://schemas.microsoft.com/office/powerpoint/2010/main" val="7650845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812925" y="95250"/>
            <a:ext cx="845978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600" b="1" kern="0" dirty="0">
                <a:solidFill>
                  <a:sysClr val="windowText" lastClr="000000"/>
                </a:solidFill>
              </a:rPr>
              <a:t>Marketing Strategies for Service Firms</a:t>
            </a: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 rot="5400000" flipH="1">
            <a:off x="6063457" y="-2807494"/>
            <a:ext cx="76200" cy="807561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  <p:sp>
        <p:nvSpPr>
          <p:cNvPr id="39940" name="Rectangle 3"/>
          <p:cNvSpPr txBox="1">
            <a:spLocks noChangeArrowheads="1"/>
          </p:cNvSpPr>
          <p:nvPr/>
        </p:nvSpPr>
        <p:spPr bwMode="auto">
          <a:xfrm>
            <a:off x="1812925" y="1960564"/>
            <a:ext cx="8459788" cy="420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33400" indent="-5334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FontTx/>
              <a:buNone/>
            </a:pPr>
            <a:r>
              <a:rPr lang="en-US" altLang="en-US" sz="2800" b="1"/>
              <a:t>Interactive marketing </a:t>
            </a:r>
            <a:r>
              <a:rPr lang="en-US" altLang="en-US" sz="2800"/>
              <a:t>means that service quality depends heavily on the quality of the buyer-seller interaction during the service encounter</a:t>
            </a:r>
          </a:p>
          <a:p>
            <a:r>
              <a:rPr lang="en-US" altLang="en-US" sz="2800"/>
              <a:t>Service differentiation</a:t>
            </a:r>
          </a:p>
          <a:p>
            <a:r>
              <a:rPr lang="en-US" altLang="en-US" sz="2800"/>
              <a:t>Service quality</a:t>
            </a:r>
          </a:p>
          <a:p>
            <a:r>
              <a:rPr lang="en-US" altLang="en-US" sz="2800"/>
              <a:t>Service productivity</a:t>
            </a:r>
          </a:p>
        </p:txBody>
      </p:sp>
    </p:spTree>
    <p:extLst>
      <p:ext uri="{BB962C8B-B14F-4D97-AF65-F5344CB8AC3E}">
        <p14:creationId xmlns:p14="http://schemas.microsoft.com/office/powerpoint/2010/main" val="16627140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812925" y="95250"/>
            <a:ext cx="845978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600" b="1" kern="0" dirty="0">
                <a:solidFill>
                  <a:sysClr val="windowText" lastClr="000000"/>
                </a:solidFill>
              </a:rPr>
              <a:t>Branding Strategy: Building Strong Brands </a:t>
            </a: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 rot="5400000" flipH="1">
            <a:off x="6063457" y="-2807494"/>
            <a:ext cx="76200" cy="807561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  <p:graphicFrame>
        <p:nvGraphicFramePr>
          <p:cNvPr id="40966" name="Rectangle 3">
            <a:extLst>
              <a:ext uri="{FF2B5EF4-FFF2-40B4-BE49-F238E27FC236}">
                <a16:creationId xmlns:a16="http://schemas.microsoft.com/office/drawing/2014/main" id="{611712CD-BC46-EB8A-A270-3881EBA7F1FB}"/>
              </a:ext>
            </a:extLst>
          </p:cNvPr>
          <p:cNvGraphicFramePr/>
          <p:nvPr/>
        </p:nvGraphicFramePr>
        <p:xfrm>
          <a:off x="1812925" y="1925258"/>
          <a:ext cx="8459788" cy="42052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83799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812925" y="95250"/>
            <a:ext cx="845978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600" b="1" kern="0" dirty="0">
                <a:solidFill>
                  <a:sysClr val="windowText" lastClr="000000"/>
                </a:solidFill>
              </a:rPr>
              <a:t>Branding Strategy: Building Strong Brands </a:t>
            </a: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 rot="5400000" flipH="1">
            <a:off x="6063457" y="-2807494"/>
            <a:ext cx="76200" cy="807561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  <p:pic>
        <p:nvPicPr>
          <p:cNvPr id="1026" name="Picture 2" descr="Brand Equity Meaning, Importance, Steps, Components &amp;amp; Example | MBA Skoo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1551" y="628112"/>
            <a:ext cx="2714850" cy="2290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6873" name="Rectangle 3">
            <a:extLst>
              <a:ext uri="{FF2B5EF4-FFF2-40B4-BE49-F238E27FC236}">
                <a16:creationId xmlns:a16="http://schemas.microsoft.com/office/drawing/2014/main" id="{B4361317-B701-8071-FD4F-A3BF20739305}"/>
              </a:ext>
            </a:extLst>
          </p:cNvPr>
          <p:cNvGraphicFramePr/>
          <p:nvPr/>
        </p:nvGraphicFramePr>
        <p:xfrm>
          <a:off x="1812925" y="1773239"/>
          <a:ext cx="8459788" cy="42052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70767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812925" y="95250"/>
            <a:ext cx="845978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600" b="1" kern="0" dirty="0">
                <a:solidFill>
                  <a:sysClr val="windowText" lastClr="000000"/>
                </a:solidFill>
              </a:rPr>
              <a:t>Branding Strategy: Building Strong Brands </a:t>
            </a: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 rot="5400000" flipH="1">
            <a:off x="6063457" y="-2807494"/>
            <a:ext cx="76200" cy="807561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  <p:sp>
        <p:nvSpPr>
          <p:cNvPr id="36871" name="Rectangle 3"/>
          <p:cNvSpPr txBox="1">
            <a:spLocks noChangeArrowheads="1"/>
          </p:cNvSpPr>
          <p:nvPr/>
        </p:nvSpPr>
        <p:spPr bwMode="auto">
          <a:xfrm>
            <a:off x="1812925" y="1412875"/>
            <a:ext cx="8459788" cy="420528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1" eaLnBrk="1" hangingPunct="1">
              <a:lnSpc>
                <a:spcPct val="80000"/>
              </a:lnSpc>
              <a:defRPr/>
            </a:pPr>
            <a:endParaRPr lang="en-US" altLang="en-US" dirty="0"/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en-US" altLang="en-US" sz="2800" b="1" dirty="0"/>
              <a:t>Brand valuation</a:t>
            </a:r>
            <a:r>
              <a:rPr lang="en-US" altLang="en-US" sz="2800" dirty="0"/>
              <a:t> is the process of estimating the total financial value of a brand</a:t>
            </a:r>
          </a:p>
          <a:p>
            <a:pPr>
              <a:buFont typeface="Arial" panose="020B0604020202020204" pitchFamily="34" charset="0"/>
              <a:buNone/>
              <a:defRPr/>
            </a:pPr>
            <a:endParaRPr lang="en-US" sz="2800" dirty="0">
              <a:latin typeface="Calibri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7349" y="3173158"/>
            <a:ext cx="5410396" cy="13668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677320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812925" y="95250"/>
            <a:ext cx="845978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600" b="1" kern="0" dirty="0">
                <a:solidFill>
                  <a:sysClr val="windowText" lastClr="000000"/>
                </a:solidFill>
              </a:rPr>
              <a:t>Branding Strategy: Building Strong Brands </a:t>
            </a: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 rot="5400000" flipH="1">
            <a:off x="6063457" y="-2807494"/>
            <a:ext cx="76200" cy="807561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  <p:sp>
        <p:nvSpPr>
          <p:cNvPr id="44036" name="Rectangle 3"/>
          <p:cNvSpPr txBox="1">
            <a:spLocks noChangeArrowheads="1"/>
          </p:cNvSpPr>
          <p:nvPr/>
        </p:nvSpPr>
        <p:spPr bwMode="auto">
          <a:xfrm>
            <a:off x="1812925" y="1816100"/>
            <a:ext cx="8459788" cy="420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71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altLang="en-US" sz="2800"/>
              <a:t>Major brand strategy decisions involve – </a:t>
            </a:r>
          </a:p>
          <a:p>
            <a:pPr lvl="1" eaLnBrk="1" hangingPunct="1">
              <a:lnSpc>
                <a:spcPct val="80000"/>
              </a:lnSpc>
              <a:buFontTx/>
              <a:buChar char="-"/>
            </a:pPr>
            <a:r>
              <a:rPr lang="en-US" altLang="en-US"/>
              <a:t>Brand Positioning</a:t>
            </a:r>
          </a:p>
          <a:p>
            <a:pPr lvl="1" eaLnBrk="1" hangingPunct="1">
              <a:lnSpc>
                <a:spcPct val="80000"/>
              </a:lnSpc>
              <a:buFontTx/>
              <a:buChar char="-"/>
            </a:pPr>
            <a:r>
              <a:rPr lang="en-US" altLang="en-US"/>
              <a:t>Brand Name Selection</a:t>
            </a:r>
          </a:p>
          <a:p>
            <a:pPr lvl="1" eaLnBrk="1" hangingPunct="1">
              <a:lnSpc>
                <a:spcPct val="80000"/>
              </a:lnSpc>
              <a:buFontTx/>
              <a:buChar char="-"/>
            </a:pPr>
            <a:r>
              <a:rPr lang="en-US" altLang="en-US"/>
              <a:t>Brand Sponsorship</a:t>
            </a:r>
          </a:p>
          <a:p>
            <a:pPr lvl="1" eaLnBrk="1" hangingPunct="1">
              <a:lnSpc>
                <a:spcPct val="80000"/>
              </a:lnSpc>
              <a:buFontTx/>
              <a:buChar char="-"/>
            </a:pPr>
            <a:r>
              <a:rPr lang="en-US" altLang="en-US"/>
              <a:t>Brand Development</a:t>
            </a:r>
          </a:p>
        </p:txBody>
      </p:sp>
    </p:spTree>
    <p:extLst>
      <p:ext uri="{BB962C8B-B14F-4D97-AF65-F5344CB8AC3E}">
        <p14:creationId xmlns:p14="http://schemas.microsoft.com/office/powerpoint/2010/main" val="8002470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812925" y="-100013"/>
            <a:ext cx="845978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600" b="1" kern="0" dirty="0">
                <a:solidFill>
                  <a:sysClr val="windowText" lastClr="000000"/>
                </a:solidFill>
              </a:rPr>
              <a:t>What is a Product</a:t>
            </a: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1812926" y="1557339"/>
            <a:ext cx="8397875" cy="449262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90000"/>
              </a:lnSpc>
              <a:defRPr/>
            </a:pPr>
            <a:r>
              <a:rPr lang="en-US" altLang="en-US" sz="2800" b="1" dirty="0"/>
              <a:t>Product</a:t>
            </a:r>
          </a:p>
          <a:p>
            <a:pPr marL="457200" lvl="1" indent="0" eaLnBrk="1" hangingPunct="1">
              <a:lnSpc>
                <a:spcPct val="90000"/>
              </a:lnSpc>
              <a:buNone/>
              <a:defRPr/>
            </a:pPr>
            <a:r>
              <a:rPr lang="en-US" altLang="en-US" dirty="0"/>
              <a:t>Anything (tangible or intangible) offered to a market for attention, acquisition, use, or consumption that might satisfy a need or want.</a:t>
            </a:r>
          </a:p>
          <a:p>
            <a:pPr lvl="1" eaLnBrk="1" hangingPunct="1">
              <a:lnSpc>
                <a:spcPct val="90000"/>
              </a:lnSpc>
              <a:defRPr/>
            </a:pPr>
            <a:endParaRPr lang="en-US" altLang="en-US" dirty="0"/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en-US" sz="2800" b="1" dirty="0"/>
              <a:t>Service</a:t>
            </a:r>
          </a:p>
          <a:p>
            <a:pPr marL="457200" lvl="1" indent="0" eaLnBrk="1" hangingPunct="1">
              <a:lnSpc>
                <a:spcPct val="90000"/>
              </a:lnSpc>
              <a:buNone/>
              <a:defRPr/>
            </a:pPr>
            <a:r>
              <a:rPr lang="en-US" altLang="en-US" dirty="0"/>
              <a:t>Any activity or benefit that one party can offer to another that is essentially intangible and does not result in the ownership of anything.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 rot="5400000" flipH="1">
            <a:off x="6063457" y="-2802732"/>
            <a:ext cx="76200" cy="807561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</p:spTree>
    <p:extLst>
      <p:ext uri="{BB962C8B-B14F-4D97-AF65-F5344CB8AC3E}">
        <p14:creationId xmlns:p14="http://schemas.microsoft.com/office/powerpoint/2010/main" val="112868191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812925" y="95250"/>
            <a:ext cx="845978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600" b="1" kern="0" dirty="0">
                <a:solidFill>
                  <a:sysClr val="windowText" lastClr="000000"/>
                </a:solidFill>
              </a:rPr>
              <a:t>Branding Strategy: Building Strong Brands </a:t>
            </a: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 rot="5400000" flipH="1">
            <a:off x="6063457" y="-2807494"/>
            <a:ext cx="76200" cy="807561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  <p:sp>
        <p:nvSpPr>
          <p:cNvPr id="36871" name="Rectangle 3"/>
          <p:cNvSpPr txBox="1">
            <a:spLocks noChangeArrowheads="1"/>
          </p:cNvSpPr>
          <p:nvPr/>
        </p:nvSpPr>
        <p:spPr bwMode="auto">
          <a:xfrm>
            <a:off x="1812925" y="1671639"/>
            <a:ext cx="8459788" cy="420528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57150" indent="0">
              <a:lnSpc>
                <a:spcPct val="80000"/>
              </a:lnSpc>
              <a:buNone/>
              <a:defRPr/>
            </a:pPr>
            <a:r>
              <a:rPr lang="en-US" sz="2800" b="1" dirty="0">
                <a:latin typeface="Calibri" charset="0"/>
              </a:rPr>
              <a:t>Brand Positioning</a:t>
            </a:r>
          </a:p>
          <a:p>
            <a:pPr marL="57150" indent="0">
              <a:lnSpc>
                <a:spcPct val="80000"/>
              </a:lnSpc>
              <a:buNone/>
              <a:defRPr/>
            </a:pPr>
            <a:r>
              <a:rPr lang="en-US" sz="2800" dirty="0">
                <a:latin typeface="Calibri" charset="0"/>
              </a:rPr>
              <a:t>Marketers need to position their brands clearly in the target customers’ minds.</a:t>
            </a:r>
          </a:p>
          <a:p>
            <a:pPr marL="57150" indent="0">
              <a:lnSpc>
                <a:spcPct val="80000"/>
              </a:lnSpc>
              <a:buNone/>
              <a:defRPr/>
            </a:pPr>
            <a:r>
              <a:rPr lang="en-US" sz="2800" dirty="0">
                <a:latin typeface="Calibri" charset="0"/>
              </a:rPr>
              <a:t>They can position at any of the three levels –</a:t>
            </a:r>
          </a:p>
          <a:p>
            <a:pPr marL="514350" indent="-457200">
              <a:lnSpc>
                <a:spcPct val="80000"/>
              </a:lnSpc>
              <a:defRPr/>
            </a:pPr>
            <a:r>
              <a:rPr lang="en-US" sz="2800" dirty="0">
                <a:latin typeface="Calibri" charset="0"/>
              </a:rPr>
              <a:t>Attributes – quality, style, innovative features.</a:t>
            </a:r>
          </a:p>
          <a:p>
            <a:pPr marL="914400" lvl="1" indent="-457200">
              <a:lnSpc>
                <a:spcPct val="80000"/>
              </a:lnSpc>
              <a:defRPr/>
            </a:pPr>
            <a:r>
              <a:rPr lang="en-US" dirty="0">
                <a:latin typeface="Calibri" charset="0"/>
              </a:rPr>
              <a:t>Least effective</a:t>
            </a:r>
          </a:p>
          <a:p>
            <a:pPr marL="514350" indent="-457200">
              <a:lnSpc>
                <a:spcPct val="80000"/>
              </a:lnSpc>
              <a:defRPr/>
            </a:pPr>
            <a:r>
              <a:rPr lang="en-US" sz="2800" dirty="0">
                <a:latin typeface="Calibri" charset="0"/>
              </a:rPr>
              <a:t>Benefits – going beyond product attributes – saving customer’s time, making life easy etc.</a:t>
            </a:r>
          </a:p>
          <a:p>
            <a:pPr marL="514350" indent="-457200">
              <a:lnSpc>
                <a:spcPct val="80000"/>
              </a:lnSpc>
              <a:defRPr/>
            </a:pPr>
            <a:r>
              <a:rPr lang="en-US" sz="2800" dirty="0">
                <a:latin typeface="Calibri" charset="0"/>
              </a:rPr>
              <a:t>Beliefs and Values  - Strongest brands go beyond attributes and benefits. They tap into emotions.</a:t>
            </a:r>
          </a:p>
          <a:p>
            <a:pPr marL="57150" indent="0">
              <a:lnSpc>
                <a:spcPct val="80000"/>
              </a:lnSpc>
              <a:buNone/>
              <a:defRPr/>
            </a:pPr>
            <a:endParaRPr lang="en-US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870400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812925" y="95250"/>
            <a:ext cx="845978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600" b="1" kern="0" dirty="0">
                <a:solidFill>
                  <a:sysClr val="windowText" lastClr="000000"/>
                </a:solidFill>
              </a:rPr>
              <a:t>Branding Strategy: Building Strong Brands </a:t>
            </a: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 rot="5400000" flipH="1">
            <a:off x="6063457" y="-2807494"/>
            <a:ext cx="76200" cy="807561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  <p:graphicFrame>
        <p:nvGraphicFramePr>
          <p:cNvPr id="36873" name="Rectangle 3">
            <a:extLst>
              <a:ext uri="{FF2B5EF4-FFF2-40B4-BE49-F238E27FC236}">
                <a16:creationId xmlns:a16="http://schemas.microsoft.com/office/drawing/2014/main" id="{5ADF9E01-500C-641A-5324-A93B17E3AD8A}"/>
              </a:ext>
            </a:extLst>
          </p:cNvPr>
          <p:cNvGraphicFramePr/>
          <p:nvPr/>
        </p:nvGraphicFramePr>
        <p:xfrm>
          <a:off x="1812925" y="1671639"/>
          <a:ext cx="8459788" cy="42052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0003762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812925" y="95250"/>
            <a:ext cx="845978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600" b="1" kern="0" dirty="0">
                <a:solidFill>
                  <a:sysClr val="windowText" lastClr="000000"/>
                </a:solidFill>
              </a:rPr>
              <a:t>Branding Strategy: Building Strong Brands </a:t>
            </a: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 rot="5400000" flipH="1">
            <a:off x="6063457" y="-2807494"/>
            <a:ext cx="76200" cy="807561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  <p:sp>
        <p:nvSpPr>
          <p:cNvPr id="36871" name="Rectangle 3"/>
          <p:cNvSpPr txBox="1">
            <a:spLocks noChangeArrowheads="1"/>
          </p:cNvSpPr>
          <p:nvPr/>
        </p:nvSpPr>
        <p:spPr bwMode="auto">
          <a:xfrm>
            <a:off x="1812925" y="1484314"/>
            <a:ext cx="8459788" cy="420528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57150" indent="0">
              <a:lnSpc>
                <a:spcPct val="80000"/>
              </a:lnSpc>
              <a:buNone/>
              <a:defRPr/>
            </a:pPr>
            <a:r>
              <a:rPr lang="en-US" sz="2800" b="1" dirty="0">
                <a:latin typeface="Calibri" charset="0"/>
              </a:rPr>
              <a:t>Brand Sponsorship</a:t>
            </a:r>
          </a:p>
          <a:p>
            <a:pPr eaLnBrk="1" hangingPunct="1">
              <a:defRPr/>
            </a:pPr>
            <a:r>
              <a:rPr lang="en-US" altLang="en-US" sz="2800" dirty="0"/>
              <a:t>National (or Manufacturer’s) brands</a:t>
            </a:r>
          </a:p>
          <a:p>
            <a:pPr lvl="1" eaLnBrk="1" hangingPunct="1">
              <a:defRPr/>
            </a:pPr>
            <a:r>
              <a:rPr lang="en-US" dirty="0"/>
              <a:t>Selling products under their own brand name: Sony BRAVIA; AXE shower gel; Johnson Baby powder. </a:t>
            </a:r>
            <a:endParaRPr lang="en-US" altLang="en-US" dirty="0"/>
          </a:p>
          <a:p>
            <a:pPr eaLnBrk="1" hangingPunct="1">
              <a:defRPr/>
            </a:pPr>
            <a:r>
              <a:rPr lang="en-US" altLang="en-US" sz="2800" dirty="0"/>
              <a:t>Private (store) brands</a:t>
            </a:r>
          </a:p>
          <a:p>
            <a:pPr lvl="1" eaLnBrk="1" hangingPunct="1">
              <a:defRPr/>
            </a:pPr>
            <a:r>
              <a:rPr lang="en-US" dirty="0"/>
              <a:t>Manufacturers may sell to resellers (retailers and wholesalers). Retailers and wholesalers create their own store brands; usually lower cost than manufacturer brands : Wall Mart – Great Value products. </a:t>
            </a:r>
            <a:endParaRPr lang="en-US" altLang="en-US" dirty="0"/>
          </a:p>
          <a:p>
            <a:pPr lvl="1" eaLnBrk="1" hangingPunct="1">
              <a:defRPr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479649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812925" y="95250"/>
            <a:ext cx="845978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600" b="1" kern="0" dirty="0">
                <a:solidFill>
                  <a:sysClr val="windowText" lastClr="000000"/>
                </a:solidFill>
              </a:rPr>
              <a:t>Branding Strategy: Building Strong Brands </a:t>
            </a: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 rot="5400000" flipH="1">
            <a:off x="6063457" y="-2807494"/>
            <a:ext cx="76200" cy="807561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6116" y="1357997"/>
            <a:ext cx="3180253" cy="1933844"/>
          </a:xfrm>
          <a:prstGeom prst="rect">
            <a:avLst/>
          </a:prstGeom>
        </p:spPr>
      </p:pic>
      <p:graphicFrame>
        <p:nvGraphicFramePr>
          <p:cNvPr id="36873" name="Rectangle 3">
            <a:extLst>
              <a:ext uri="{FF2B5EF4-FFF2-40B4-BE49-F238E27FC236}">
                <a16:creationId xmlns:a16="http://schemas.microsoft.com/office/drawing/2014/main" id="{2D1845DC-2823-E680-68EE-AF91FBFA4FB5}"/>
              </a:ext>
            </a:extLst>
          </p:cNvPr>
          <p:cNvGraphicFramePr/>
          <p:nvPr/>
        </p:nvGraphicFramePr>
        <p:xfrm>
          <a:off x="239268" y="1357996"/>
          <a:ext cx="8459788" cy="42052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4235796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812925" y="95250"/>
            <a:ext cx="845978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600" b="1" kern="0" dirty="0">
                <a:solidFill>
                  <a:sysClr val="windowText" lastClr="000000"/>
                </a:solidFill>
              </a:rPr>
              <a:t>Branding Strategy: Building Strong Brands </a:t>
            </a: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 rot="5400000" flipH="1">
            <a:off x="6063457" y="-2807494"/>
            <a:ext cx="76200" cy="807561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  <p:sp>
        <p:nvSpPr>
          <p:cNvPr id="49156" name="Rectangle 3"/>
          <p:cNvSpPr txBox="1">
            <a:spLocks noChangeArrowheads="1"/>
          </p:cNvSpPr>
          <p:nvPr/>
        </p:nvSpPr>
        <p:spPr bwMode="auto">
          <a:xfrm>
            <a:off x="1812925" y="1484314"/>
            <a:ext cx="8459788" cy="420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71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altLang="en-US" sz="2800" b="1"/>
              <a:t>Brand Development</a:t>
            </a: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endParaRPr lang="en-US" altLang="en-US" sz="2800" b="1"/>
          </a:p>
        </p:txBody>
      </p:sp>
      <p:pic>
        <p:nvPicPr>
          <p:cNvPr id="49157" name="Picture 2" descr="A screenshot of a cell phone&#10;&#10;Description automatically generat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088" y="2097088"/>
            <a:ext cx="6780212" cy="385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186333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812925" y="95250"/>
            <a:ext cx="845978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600" b="1" kern="0" dirty="0">
                <a:solidFill>
                  <a:sysClr val="windowText" lastClr="000000"/>
                </a:solidFill>
              </a:rPr>
              <a:t>Branding Strategy: Building Strong Brands </a:t>
            </a: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 rot="5400000" flipH="1">
            <a:off x="6063457" y="-2807494"/>
            <a:ext cx="76200" cy="807561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  <p:sp>
        <p:nvSpPr>
          <p:cNvPr id="50180" name="Rectangle 3"/>
          <p:cNvSpPr txBox="1">
            <a:spLocks noChangeArrowheads="1"/>
          </p:cNvSpPr>
          <p:nvPr/>
        </p:nvSpPr>
        <p:spPr bwMode="auto">
          <a:xfrm>
            <a:off x="1812925" y="1341439"/>
            <a:ext cx="8459788" cy="420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71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altLang="en-US" sz="2800" b="1"/>
              <a:t>Brand Development</a:t>
            </a: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endParaRPr lang="en-US" altLang="en-US" sz="2800" b="1"/>
          </a:p>
        </p:txBody>
      </p:sp>
      <p:sp>
        <p:nvSpPr>
          <p:cNvPr id="50181" name="Rectangle 1"/>
          <p:cNvSpPr>
            <a:spLocks noChangeArrowheads="1"/>
          </p:cNvSpPr>
          <p:nvPr/>
        </p:nvSpPr>
        <p:spPr bwMode="auto">
          <a:xfrm>
            <a:off x="2027238" y="1773239"/>
            <a:ext cx="8748712" cy="474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2800" b="1" dirty="0">
                <a:cs typeface="Calibri" panose="020F0502020204030204" pitchFamily="34" charset="0"/>
              </a:rPr>
              <a:t>Line extensions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dirty="0">
                <a:cs typeface="Calibri" panose="020F0502020204030204" pitchFamily="34" charset="0"/>
              </a:rPr>
              <a:t>Minor changes to existing products. 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dirty="0">
                <a:cs typeface="Calibri" panose="020F0502020204030204" pitchFamily="34" charset="0"/>
              </a:rPr>
              <a:t>Example - Close Up Menthol Fresh/Peppermint Splash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2800" b="1" dirty="0">
                <a:cs typeface="Calibri" panose="020F0502020204030204" pitchFamily="34" charset="0"/>
              </a:rPr>
              <a:t>Brand extensions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dirty="0">
                <a:cs typeface="Calibri" panose="020F0502020204030204" pitchFamily="34" charset="0"/>
              </a:rPr>
              <a:t>Successful brand names help introduce new products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dirty="0">
                <a:cs typeface="Calibri" panose="020F0502020204030204" pitchFamily="34" charset="0"/>
              </a:rPr>
              <a:t>Example – Axe deodorant roll on/shower gel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2800" b="1" dirty="0" err="1">
                <a:cs typeface="Calibri" panose="020F0502020204030204" pitchFamily="34" charset="0"/>
              </a:rPr>
              <a:t>Multibrands</a:t>
            </a:r>
            <a:endParaRPr lang="en-US" altLang="en-US" sz="2800" b="1" dirty="0">
              <a:cs typeface="Calibri" panose="020F0502020204030204" pitchFamily="34" charset="0"/>
            </a:endParaRP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dirty="0">
                <a:cs typeface="Calibri" panose="020F0502020204030204" pitchFamily="34" charset="0"/>
              </a:rPr>
              <a:t>Multiple product entries in a product category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dirty="0">
                <a:cs typeface="Calibri" panose="020F0502020204030204" pitchFamily="34" charset="0"/>
              </a:rPr>
              <a:t>Example – Dove/</a:t>
            </a:r>
            <a:r>
              <a:rPr lang="en-US" altLang="en-US" dirty="0" err="1">
                <a:cs typeface="Calibri" panose="020F0502020204030204" pitchFamily="34" charset="0"/>
              </a:rPr>
              <a:t>Sunsilk</a:t>
            </a:r>
            <a:endParaRPr lang="en-US" altLang="en-US" dirty="0">
              <a:cs typeface="Calibri" panose="020F0502020204030204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2800" b="1" dirty="0">
                <a:cs typeface="Calibri" panose="020F0502020204030204" pitchFamily="34" charset="0"/>
              </a:rPr>
              <a:t>New brands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dirty="0">
                <a:cs typeface="Calibri" panose="020F0502020204030204" pitchFamily="34" charset="0"/>
              </a:rPr>
              <a:t>New product category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dirty="0">
                <a:cs typeface="Calibri" panose="020F0502020204030204" pitchFamily="34" charset="0"/>
              </a:rPr>
              <a:t>Example – Surf Excel/Lipton/</a:t>
            </a:r>
            <a:r>
              <a:rPr lang="en-US" altLang="en-US" dirty="0" err="1">
                <a:cs typeface="Calibri" panose="020F0502020204030204" pitchFamily="34" charset="0"/>
              </a:rPr>
              <a:t>Sunsilk</a:t>
            </a:r>
            <a:endParaRPr lang="en-US" altLang="en-US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1039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4" descr="fig08_01w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2064" y="981075"/>
            <a:ext cx="5545137" cy="554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812925" y="-171450"/>
            <a:ext cx="845978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600" b="1" kern="0" dirty="0">
                <a:solidFill>
                  <a:sysClr val="windowText" lastClr="000000"/>
                </a:solidFill>
              </a:rPr>
              <a:t>Levels of Product and Services</a:t>
            </a: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cxnSp>
        <p:nvCxnSpPr>
          <p:cNvPr id="6" name="Straight Arrow Connector 5"/>
          <p:cNvCxnSpPr>
            <a:cxnSpLocks/>
          </p:cNvCxnSpPr>
          <p:nvPr/>
        </p:nvCxnSpPr>
        <p:spPr>
          <a:xfrm>
            <a:off x="5951539" y="3752851"/>
            <a:ext cx="2790825" cy="2524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437" name="TextBox 10"/>
          <p:cNvSpPr txBox="1">
            <a:spLocks noChangeArrowheads="1"/>
          </p:cNvSpPr>
          <p:nvPr/>
        </p:nvSpPr>
        <p:spPr bwMode="auto">
          <a:xfrm>
            <a:off x="8742363" y="3789364"/>
            <a:ext cx="1746250" cy="9223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What is the customer really buying? 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 rot="5400000" flipH="1">
            <a:off x="6063457" y="-3163094"/>
            <a:ext cx="76200" cy="807561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</p:spTree>
    <p:extLst>
      <p:ext uri="{BB962C8B-B14F-4D97-AF65-F5344CB8AC3E}">
        <p14:creationId xmlns:p14="http://schemas.microsoft.com/office/powerpoint/2010/main" val="3681026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804989" y="-100013"/>
            <a:ext cx="8459787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600" b="1" kern="0" dirty="0">
                <a:solidFill>
                  <a:sysClr val="windowText" lastClr="000000"/>
                </a:solidFill>
              </a:rPr>
              <a:t>Product and Service Classifications</a:t>
            </a: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pic>
        <p:nvPicPr>
          <p:cNvPr id="2" name="Diagram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9188" y="1582738"/>
            <a:ext cx="7645400" cy="478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 rot="5400000" flipH="1">
            <a:off x="6063457" y="-2874169"/>
            <a:ext cx="76200" cy="807561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</p:spTree>
    <p:extLst>
      <p:ext uri="{BB962C8B-B14F-4D97-AF65-F5344CB8AC3E}">
        <p14:creationId xmlns:p14="http://schemas.microsoft.com/office/powerpoint/2010/main" val="21300981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812925" y="95250"/>
            <a:ext cx="845978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600" b="1" kern="0" dirty="0">
                <a:solidFill>
                  <a:sysClr val="windowText" lastClr="000000"/>
                </a:solidFill>
              </a:rPr>
              <a:t>Types of Consumer Products</a:t>
            </a: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20483" name="Rectangle 3"/>
          <p:cNvSpPr txBox="1">
            <a:spLocks noChangeArrowheads="1"/>
          </p:cNvSpPr>
          <p:nvPr/>
        </p:nvSpPr>
        <p:spPr bwMode="auto">
          <a:xfrm>
            <a:off x="1847850" y="1844675"/>
            <a:ext cx="3811588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6600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en-US" sz="2800" i="1">
                <a:latin typeface="Times New Roman" panose="02020603050405020304" pitchFamily="18" charset="0"/>
                <a:cs typeface="Times New Roman" panose="02020603050405020304" pitchFamily="18" charset="0"/>
              </a:rPr>
              <a:t>Convenience Products</a:t>
            </a:r>
          </a:p>
        </p:txBody>
      </p:sp>
      <p:sp>
        <p:nvSpPr>
          <p:cNvPr id="20484" name="Rectangle 4"/>
          <p:cNvSpPr txBox="1">
            <a:spLocks noChangeArrowheads="1"/>
          </p:cNvSpPr>
          <p:nvPr/>
        </p:nvSpPr>
        <p:spPr bwMode="auto">
          <a:xfrm>
            <a:off x="5375275" y="1560513"/>
            <a:ext cx="4618038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Frequent, immediate purchases </a:t>
            </a:r>
          </a:p>
          <a:p>
            <a:pPr eaLnBrk="1" hangingPunct="1"/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Bought with little comparison or shopping effort</a:t>
            </a:r>
          </a:p>
          <a:p>
            <a:pPr eaLnBrk="1" hangingPunct="1"/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Low price</a:t>
            </a:r>
          </a:p>
          <a:p>
            <a:pPr eaLnBrk="1" hangingPunct="1"/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Widespread distribution</a:t>
            </a:r>
          </a:p>
          <a:p>
            <a:pPr eaLnBrk="1" hangingPunct="1"/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Mass promotion by producer</a:t>
            </a: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 flipH="1">
            <a:off x="5232400" y="1484313"/>
            <a:ext cx="76200" cy="43434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1800"/>
          </a:p>
        </p:txBody>
      </p:sp>
    </p:spTree>
    <p:extLst>
      <p:ext uri="{BB962C8B-B14F-4D97-AF65-F5344CB8AC3E}">
        <p14:creationId xmlns:p14="http://schemas.microsoft.com/office/powerpoint/2010/main" val="12638789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812925" y="95250"/>
            <a:ext cx="845978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600" b="1" kern="0" dirty="0">
                <a:solidFill>
                  <a:sysClr val="windowText" lastClr="000000"/>
                </a:solidFill>
              </a:rPr>
              <a:t>Types of Consumer Products</a:t>
            </a: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21507" name="Rectangle 3"/>
          <p:cNvSpPr txBox="1">
            <a:spLocks noChangeArrowheads="1"/>
          </p:cNvSpPr>
          <p:nvPr/>
        </p:nvSpPr>
        <p:spPr bwMode="auto">
          <a:xfrm>
            <a:off x="1847850" y="1844675"/>
            <a:ext cx="38100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6600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en-US" sz="2800" i="1">
                <a:latin typeface="Times New Roman" panose="02020603050405020304" pitchFamily="18" charset="0"/>
                <a:cs typeface="Times New Roman" panose="02020603050405020304" pitchFamily="18" charset="0"/>
              </a:rPr>
              <a:t>Shopping Products</a:t>
            </a:r>
          </a:p>
        </p:txBody>
      </p:sp>
      <p:sp>
        <p:nvSpPr>
          <p:cNvPr id="21508" name="Rectangle 4"/>
          <p:cNvSpPr txBox="1">
            <a:spLocks noChangeArrowheads="1"/>
          </p:cNvSpPr>
          <p:nvPr/>
        </p:nvSpPr>
        <p:spPr bwMode="auto">
          <a:xfrm>
            <a:off x="5375275" y="1560513"/>
            <a:ext cx="4618038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2800"/>
              <a:t>Less frequent purchases </a:t>
            </a:r>
          </a:p>
          <a:p>
            <a:pPr eaLnBrk="1" hangingPunct="1"/>
            <a:r>
              <a:rPr lang="en-US" altLang="en-US" sz="2800"/>
              <a:t>More shopping effort for comparisons. </a:t>
            </a:r>
          </a:p>
          <a:p>
            <a:pPr eaLnBrk="1" hangingPunct="1"/>
            <a:r>
              <a:rPr lang="en-US" altLang="en-US" sz="2800"/>
              <a:t>Pricing higher than convenience goods</a:t>
            </a:r>
          </a:p>
          <a:p>
            <a:pPr eaLnBrk="1" hangingPunct="1"/>
            <a:r>
              <a:rPr lang="en-US" altLang="en-US" sz="2800"/>
              <a:t>Selective distribution in fewer outlets</a:t>
            </a:r>
          </a:p>
          <a:p>
            <a:pPr eaLnBrk="1" hangingPunct="1"/>
            <a:r>
              <a:rPr lang="en-US" altLang="en-US" sz="2800"/>
              <a:t>Advertising and personal selling by both producer and resellers</a:t>
            </a: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 flipH="1">
            <a:off x="5232400" y="1484313"/>
            <a:ext cx="76200" cy="43434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1800"/>
          </a:p>
        </p:txBody>
      </p:sp>
    </p:spTree>
    <p:extLst>
      <p:ext uri="{BB962C8B-B14F-4D97-AF65-F5344CB8AC3E}">
        <p14:creationId xmlns:p14="http://schemas.microsoft.com/office/powerpoint/2010/main" val="35465303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812925" y="95250"/>
            <a:ext cx="845978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600" b="1" kern="0" dirty="0">
                <a:solidFill>
                  <a:sysClr val="windowText" lastClr="000000"/>
                </a:solidFill>
              </a:rPr>
              <a:t>Types of Consumer Products</a:t>
            </a: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22531" name="Rectangle 3"/>
          <p:cNvSpPr txBox="1">
            <a:spLocks noChangeArrowheads="1"/>
          </p:cNvSpPr>
          <p:nvPr/>
        </p:nvSpPr>
        <p:spPr bwMode="auto">
          <a:xfrm>
            <a:off x="1847850" y="1844675"/>
            <a:ext cx="38100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6600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en-US" sz="2800" i="1"/>
              <a:t>Specialty Products</a:t>
            </a:r>
          </a:p>
        </p:txBody>
      </p:sp>
      <p:sp>
        <p:nvSpPr>
          <p:cNvPr id="22532" name="Rectangle 4"/>
          <p:cNvSpPr txBox="1">
            <a:spLocks noChangeArrowheads="1"/>
          </p:cNvSpPr>
          <p:nvPr/>
        </p:nvSpPr>
        <p:spPr bwMode="auto">
          <a:xfrm>
            <a:off x="5375275" y="1560513"/>
            <a:ext cx="4618038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2800"/>
              <a:t>Strong brand preference and loyalty, requires special purchase effort, little brand comparisons, and low price-sensitivity</a:t>
            </a:r>
          </a:p>
          <a:p>
            <a:pPr eaLnBrk="1" hangingPunct="1"/>
            <a:r>
              <a:rPr lang="en-US" altLang="en-US" sz="2800"/>
              <a:t>High price</a:t>
            </a:r>
          </a:p>
          <a:p>
            <a:pPr eaLnBrk="1" hangingPunct="1"/>
            <a:r>
              <a:rPr lang="en-US" altLang="en-US" sz="2800"/>
              <a:t>Exclusive distribution</a:t>
            </a:r>
          </a:p>
          <a:p>
            <a:pPr eaLnBrk="1" hangingPunct="1"/>
            <a:r>
              <a:rPr lang="en-US" altLang="en-US" sz="2800"/>
              <a:t>Carefully targeted promotions by both producer and resellers</a:t>
            </a: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 flipH="1">
            <a:off x="5232400" y="1484313"/>
            <a:ext cx="76200" cy="43434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1800"/>
          </a:p>
        </p:txBody>
      </p:sp>
    </p:spTree>
    <p:extLst>
      <p:ext uri="{BB962C8B-B14F-4D97-AF65-F5344CB8AC3E}">
        <p14:creationId xmlns:p14="http://schemas.microsoft.com/office/powerpoint/2010/main" val="33210037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812925" y="95250"/>
            <a:ext cx="845978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600" b="1" kern="0" dirty="0">
                <a:solidFill>
                  <a:sysClr val="windowText" lastClr="000000"/>
                </a:solidFill>
              </a:rPr>
              <a:t>Types of Consumer Products</a:t>
            </a: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23555" name="Rectangle 3"/>
          <p:cNvSpPr txBox="1">
            <a:spLocks noChangeArrowheads="1"/>
          </p:cNvSpPr>
          <p:nvPr/>
        </p:nvSpPr>
        <p:spPr bwMode="auto">
          <a:xfrm>
            <a:off x="1847850" y="1844675"/>
            <a:ext cx="38100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6600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en-US" sz="2800" i="1"/>
              <a:t>Unsought Products</a:t>
            </a:r>
          </a:p>
        </p:txBody>
      </p:sp>
      <p:sp>
        <p:nvSpPr>
          <p:cNvPr id="23556" name="Rectangle 4"/>
          <p:cNvSpPr txBox="1">
            <a:spLocks noChangeArrowheads="1"/>
          </p:cNvSpPr>
          <p:nvPr/>
        </p:nvSpPr>
        <p:spPr bwMode="auto">
          <a:xfrm>
            <a:off x="5375276" y="1560513"/>
            <a:ext cx="5108575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2800"/>
              <a:t>Consumers either do not know or know  but do not consider purchasing</a:t>
            </a:r>
          </a:p>
          <a:p>
            <a:pPr eaLnBrk="1" hangingPunct="1"/>
            <a:r>
              <a:rPr lang="en-US" altLang="en-US" sz="2800"/>
              <a:t>Little product awareness and knowledge (or if aware, sometimes negative interest)</a:t>
            </a:r>
          </a:p>
          <a:p>
            <a:pPr eaLnBrk="1" hangingPunct="1"/>
            <a:r>
              <a:rPr lang="en-US" altLang="en-US" sz="2800"/>
              <a:t>Pricing varies</a:t>
            </a:r>
          </a:p>
          <a:p>
            <a:pPr eaLnBrk="1" hangingPunct="1"/>
            <a:r>
              <a:rPr lang="en-US" altLang="en-US" sz="2800"/>
              <a:t>Distribution varies</a:t>
            </a:r>
          </a:p>
          <a:p>
            <a:pPr eaLnBrk="1" hangingPunct="1"/>
            <a:r>
              <a:rPr lang="en-US" altLang="en-US" sz="2800"/>
              <a:t>Aggressive advertising </a:t>
            </a:r>
            <a:br>
              <a:rPr lang="en-US" altLang="en-US" sz="2800"/>
            </a:br>
            <a:r>
              <a:rPr lang="en-US" altLang="en-US" sz="2800"/>
              <a:t>and personal selling by producers and resellers</a:t>
            </a: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 flipH="1">
            <a:off x="5232400" y="1484313"/>
            <a:ext cx="76200" cy="43434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1800"/>
          </a:p>
        </p:txBody>
      </p:sp>
    </p:spTree>
    <p:extLst>
      <p:ext uri="{BB962C8B-B14F-4D97-AF65-F5344CB8AC3E}">
        <p14:creationId xmlns:p14="http://schemas.microsoft.com/office/powerpoint/2010/main" val="26465219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824</TotalTime>
  <Words>1222</Words>
  <Application>Microsoft Macintosh PowerPoint</Application>
  <PresentationFormat>Widescreen</PresentationFormat>
  <Paragraphs>194</Paragraphs>
  <Slides>35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Arial</vt:lpstr>
      <vt:lpstr>Calibri</vt:lpstr>
      <vt:lpstr>Calibri Light</vt:lpstr>
      <vt:lpstr>Times New Roman</vt:lpstr>
      <vt:lpstr>Verdana</vt:lpstr>
      <vt:lpstr>Wingdings</vt:lpstr>
      <vt:lpstr>Office Theme</vt:lpstr>
      <vt:lpstr>Chapter 8 Products, Services and Brands Building Customer Value</vt:lpstr>
      <vt:lpstr>Products, Services and Brands</vt:lpstr>
      <vt:lpstr>What is a Product</vt:lpstr>
      <vt:lpstr>Levels of Product and Services</vt:lpstr>
      <vt:lpstr>Product and Service Classifications</vt:lpstr>
      <vt:lpstr>Types of Consumer Products</vt:lpstr>
      <vt:lpstr>Types of Consumer Products</vt:lpstr>
      <vt:lpstr>Types of Consumer Products</vt:lpstr>
      <vt:lpstr>Types of Consumer Products</vt:lpstr>
      <vt:lpstr>Product and Service Decisions</vt:lpstr>
      <vt:lpstr>Individual Product Decisions</vt:lpstr>
      <vt:lpstr>Individual Product Decisions</vt:lpstr>
      <vt:lpstr>Individual Product Decisions</vt:lpstr>
      <vt:lpstr>Individual Product Decisions</vt:lpstr>
      <vt:lpstr>Individual Product Decisions</vt:lpstr>
      <vt:lpstr>Individual Product Decisions</vt:lpstr>
      <vt:lpstr>Product Line Decisions</vt:lpstr>
      <vt:lpstr>Product Line Decisions</vt:lpstr>
      <vt:lpstr>Product Mix Decisions</vt:lpstr>
      <vt:lpstr>Product Mix Decisions</vt:lpstr>
      <vt:lpstr>The Nature and Characteristics of a Service</vt:lpstr>
      <vt:lpstr>The Nature and Characteristics of a Service</vt:lpstr>
      <vt:lpstr>Marketing Strategies for Service Firms</vt:lpstr>
      <vt:lpstr>Marketing Strategies for Service Firms</vt:lpstr>
      <vt:lpstr>Marketing Strategies for Service Firms</vt:lpstr>
      <vt:lpstr>Branding Strategy: Building Strong Brands </vt:lpstr>
      <vt:lpstr>Branding Strategy: Building Strong Brands </vt:lpstr>
      <vt:lpstr>Branding Strategy: Building Strong Brands </vt:lpstr>
      <vt:lpstr>Branding Strategy: Building Strong Brands </vt:lpstr>
      <vt:lpstr>Branding Strategy: Building Strong Brands </vt:lpstr>
      <vt:lpstr>Branding Strategy: Building Strong Brands </vt:lpstr>
      <vt:lpstr>Branding Strategy: Building Strong Brands </vt:lpstr>
      <vt:lpstr>Branding Strategy: Building Strong Brands </vt:lpstr>
      <vt:lpstr>Branding Strategy: Building Strong Brands </vt:lpstr>
      <vt:lpstr>Branding Strategy: Building Strong Brands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Management</dc:title>
  <dc:creator>Nilufer/MO/Nilufer Yasmin Munni (Email: nilufer.munni@robi.com.bd)</dc:creator>
  <cp:lastModifiedBy>nilufer.yasmin.m@outlook.com</cp:lastModifiedBy>
  <cp:revision>78</cp:revision>
  <dcterms:created xsi:type="dcterms:W3CDTF">2020-02-02T06:50:28Z</dcterms:created>
  <dcterms:modified xsi:type="dcterms:W3CDTF">2023-03-20T13:02:53Z</dcterms:modified>
</cp:coreProperties>
</file>